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Lst>
  <p:notesMasterIdLst>
    <p:notesMasterId r:id="rId50"/>
  </p:notesMasterIdLst>
  <p:sldIdLst>
    <p:sldId id="256" r:id="rId2"/>
    <p:sldId id="257" r:id="rId3"/>
    <p:sldId id="858" r:id="rId4"/>
    <p:sldId id="861" r:id="rId5"/>
    <p:sldId id="862" r:id="rId6"/>
    <p:sldId id="863" r:id="rId7"/>
    <p:sldId id="886" r:id="rId8"/>
    <p:sldId id="864" r:id="rId9"/>
    <p:sldId id="865" r:id="rId10"/>
    <p:sldId id="260" r:id="rId11"/>
    <p:sldId id="866" r:id="rId12"/>
    <p:sldId id="867" r:id="rId13"/>
    <p:sldId id="868" r:id="rId14"/>
    <p:sldId id="288" r:id="rId15"/>
    <p:sldId id="289" r:id="rId16"/>
    <p:sldId id="290" r:id="rId17"/>
    <p:sldId id="291" r:id="rId18"/>
    <p:sldId id="292" r:id="rId19"/>
    <p:sldId id="293" r:id="rId20"/>
    <p:sldId id="302" r:id="rId21"/>
    <p:sldId id="871" r:id="rId22"/>
    <p:sldId id="888" r:id="rId23"/>
    <p:sldId id="296" r:id="rId24"/>
    <p:sldId id="295" r:id="rId25"/>
    <p:sldId id="306" r:id="rId26"/>
    <p:sldId id="887" r:id="rId27"/>
    <p:sldId id="859" r:id="rId28"/>
    <p:sldId id="264" r:id="rId29"/>
    <p:sldId id="266" r:id="rId30"/>
    <p:sldId id="268" r:id="rId31"/>
    <p:sldId id="884" r:id="rId32"/>
    <p:sldId id="277" r:id="rId33"/>
    <p:sldId id="284" r:id="rId34"/>
    <p:sldId id="300" r:id="rId35"/>
    <p:sldId id="860" r:id="rId36"/>
    <p:sldId id="873" r:id="rId37"/>
    <p:sldId id="874" r:id="rId38"/>
    <p:sldId id="875" r:id="rId39"/>
    <p:sldId id="877" r:id="rId40"/>
    <p:sldId id="876" r:id="rId41"/>
    <p:sldId id="878" r:id="rId42"/>
    <p:sldId id="879" r:id="rId43"/>
    <p:sldId id="880" r:id="rId44"/>
    <p:sldId id="881" r:id="rId45"/>
    <p:sldId id="882" r:id="rId46"/>
    <p:sldId id="855" r:id="rId47"/>
    <p:sldId id="883" r:id="rId48"/>
    <p:sldId id="889" r:id="rId49"/>
  </p:sldIdLst>
  <p:sldSz cx="9144000" cy="6858000" type="screen4x3"/>
  <p:notesSz cx="6858000" cy="9144000"/>
  <p:defaultTextStyle>
    <a:defPPr>
      <a:defRPr lang="en-US"/>
    </a:defPPr>
    <a:lvl1pPr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1pPr>
    <a:lvl2pPr marL="4572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2pPr>
    <a:lvl3pPr marL="9144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3pPr>
    <a:lvl4pPr marL="13716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4pPr>
    <a:lvl5pPr marL="18288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5pPr>
    <a:lvl6pPr marL="2286000" algn="l" defTabSz="914400" rtl="0" eaLnBrk="1" latinLnBrk="0" hangingPunct="1">
      <a:defRPr sz="3200" kern="1200">
        <a:solidFill>
          <a:schemeClr val="tx1"/>
        </a:solidFill>
        <a:latin typeface="Times New Roman" pitchFamily="18" charset="0"/>
        <a:ea typeface="+mn-ea"/>
        <a:cs typeface="Arial" charset="0"/>
      </a:defRPr>
    </a:lvl6pPr>
    <a:lvl7pPr marL="2743200" algn="l" defTabSz="914400" rtl="0" eaLnBrk="1" latinLnBrk="0" hangingPunct="1">
      <a:defRPr sz="3200" kern="1200">
        <a:solidFill>
          <a:schemeClr val="tx1"/>
        </a:solidFill>
        <a:latin typeface="Times New Roman" pitchFamily="18" charset="0"/>
        <a:ea typeface="+mn-ea"/>
        <a:cs typeface="Arial" charset="0"/>
      </a:defRPr>
    </a:lvl7pPr>
    <a:lvl8pPr marL="3200400" algn="l" defTabSz="914400" rtl="0" eaLnBrk="1" latinLnBrk="0" hangingPunct="1">
      <a:defRPr sz="3200" kern="1200">
        <a:solidFill>
          <a:schemeClr val="tx1"/>
        </a:solidFill>
        <a:latin typeface="Times New Roman" pitchFamily="18" charset="0"/>
        <a:ea typeface="+mn-ea"/>
        <a:cs typeface="Arial" charset="0"/>
      </a:defRPr>
    </a:lvl8pPr>
    <a:lvl9pPr marL="3657600" algn="l" defTabSz="914400" rtl="0" eaLnBrk="1" latinLnBrk="0" hangingPunct="1">
      <a:defRPr sz="32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0592"/>
    <a:srgbClr val="4A04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52"/>
    <p:restoredTop sz="83836"/>
  </p:normalViewPr>
  <p:slideViewPr>
    <p:cSldViewPr snapToGrid="0">
      <p:cViewPr varScale="1">
        <p:scale>
          <a:sx n="105" d="100"/>
          <a:sy n="105" d="100"/>
        </p:scale>
        <p:origin x="224" y="200"/>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3ED7A-E0CC-A14D-8702-3DBB30C4345D}" type="datetimeFigureOut">
              <a:rPr lang="en-US" smtClean="0"/>
              <a:t>12/2/24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12B09-6666-2149-A7EC-89A035875DEE}" type="slidenum">
              <a:rPr lang="en-US" smtClean="0"/>
              <a:t>‹#›</a:t>
            </a:fld>
            <a:endParaRPr lang="en-US"/>
          </a:p>
        </p:txBody>
      </p:sp>
    </p:spTree>
    <p:extLst>
      <p:ext uri="{BB962C8B-B14F-4D97-AF65-F5344CB8AC3E}">
        <p14:creationId xmlns:p14="http://schemas.microsoft.com/office/powerpoint/2010/main" val="2405811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big deal! </a:t>
            </a:r>
          </a:p>
          <a:p>
            <a:endParaRPr lang="en-US" dirty="0"/>
          </a:p>
          <a:p>
            <a:r>
              <a:rPr lang="en-US" dirty="0"/>
              <a:t>Facebook’s news algorithm is accused of determining elections! </a:t>
            </a:r>
          </a:p>
          <a:p>
            <a:endParaRPr lang="en-US" dirty="0"/>
          </a:p>
          <a:p>
            <a:r>
              <a:rPr lang="en-US" dirty="0"/>
              <a:t>As we have discussed, amazon is both the best and the worst at this! </a:t>
            </a:r>
          </a:p>
          <a:p>
            <a:endParaRPr lang="en-US" dirty="0"/>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a:t>
            </a:fld>
            <a:endParaRPr lang="en-US"/>
          </a:p>
        </p:txBody>
      </p:sp>
    </p:spTree>
    <p:extLst>
      <p:ext uri="{BB962C8B-B14F-4D97-AF65-F5344CB8AC3E}">
        <p14:creationId xmlns:p14="http://schemas.microsoft.com/office/powerpoint/2010/main" val="547401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3B5A50AE-DCDA-4FA2-A9B9-23DB674285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a:solidFill>
                  <a:schemeClr val="tx1"/>
                </a:solidFill>
                <a:latin typeface="Times" charset="0"/>
                <a:ea typeface="ＭＳ Ｐゴシック" panose="020B0600070205080204" pitchFamily="34" charset="-128"/>
              </a:defRPr>
            </a:lvl1pPr>
            <a:lvl2pPr marL="742950" indent="-285750" defTabSz="917575">
              <a:defRPr sz="2400">
                <a:solidFill>
                  <a:schemeClr val="tx1"/>
                </a:solidFill>
                <a:latin typeface="Times" charset="0"/>
                <a:ea typeface="ＭＳ Ｐゴシック" panose="020B0600070205080204" pitchFamily="34" charset="-128"/>
              </a:defRPr>
            </a:lvl2pPr>
            <a:lvl3pPr marL="1143000" indent="-228600" defTabSz="917575">
              <a:defRPr sz="2400">
                <a:solidFill>
                  <a:schemeClr val="tx1"/>
                </a:solidFill>
                <a:latin typeface="Times" charset="0"/>
                <a:ea typeface="ＭＳ Ｐゴシック" panose="020B0600070205080204" pitchFamily="34" charset="-128"/>
              </a:defRPr>
            </a:lvl3pPr>
            <a:lvl4pPr marL="1600200" indent="-228600" defTabSz="917575">
              <a:defRPr sz="2400">
                <a:solidFill>
                  <a:schemeClr val="tx1"/>
                </a:solidFill>
                <a:latin typeface="Times" charset="0"/>
                <a:ea typeface="ＭＳ Ｐゴシック" panose="020B0600070205080204" pitchFamily="34" charset="-128"/>
              </a:defRPr>
            </a:lvl4pPr>
            <a:lvl5pPr marL="2057400" indent="-228600" defTabSz="917575">
              <a:defRPr sz="2400">
                <a:solidFill>
                  <a:schemeClr val="tx1"/>
                </a:solidFill>
                <a:latin typeface="Times" charset="0"/>
                <a:ea typeface="ＭＳ Ｐゴシック" panose="020B0600070205080204" pitchFamily="34" charset="-128"/>
              </a:defRPr>
            </a:lvl5pPr>
            <a:lvl6pPr marL="2514600" indent="-228600" defTabSz="917575"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defTabSz="917575"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defTabSz="917575"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defTabSz="917575"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fld id="{E4C23A1F-F536-B142-800F-131DA781732C}" type="slidenum">
              <a:rPr lang="en-US" altLang="en-US" sz="1200"/>
              <a:pPr/>
              <a:t>24</a:t>
            </a:fld>
            <a:endParaRPr lang="en-US" altLang="en-US" sz="1200"/>
          </a:p>
        </p:txBody>
      </p:sp>
      <p:sp>
        <p:nvSpPr>
          <p:cNvPr id="51202" name="Rectangle 2">
            <a:extLst>
              <a:ext uri="{FF2B5EF4-FFF2-40B4-BE49-F238E27FC236}">
                <a16:creationId xmlns:a16="http://schemas.microsoft.com/office/drawing/2014/main" id="{FE2EE918-3975-D2AE-6EED-66B48F598F82}"/>
              </a:ext>
            </a:extLst>
          </p:cNvPr>
          <p:cNvSpPr>
            <a:spLocks noGrp="1" noRot="1" noChangeAspect="1" noChangeArrowheads="1"/>
          </p:cNvSpPr>
          <p:nvPr>
            <p:ph type="sldImg"/>
          </p:nvPr>
        </p:nvSpPr>
        <p:spPr>
          <a:xfrm>
            <a:off x="3263900" y="509588"/>
            <a:ext cx="3400425" cy="2549525"/>
          </a:xfrm>
          <a:solidFill>
            <a:srgbClr val="FFFFFF"/>
          </a:solidFill>
          <a:ln/>
        </p:spPr>
      </p:sp>
      <p:sp>
        <p:nvSpPr>
          <p:cNvPr id="51203" name="Rectangle 3">
            <a:extLst>
              <a:ext uri="{FF2B5EF4-FFF2-40B4-BE49-F238E27FC236}">
                <a16:creationId xmlns:a16="http://schemas.microsoft.com/office/drawing/2014/main" id="{D30EBBD7-A302-9C77-D16C-D0E19E80EA96}"/>
              </a:ext>
            </a:extLst>
          </p:cNvPr>
          <p:cNvSpPr>
            <a:spLocks noGrp="1" noChangeArrowheads="1"/>
          </p:cNvSpPr>
          <p:nvPr>
            <p:ph type="body" idx="1"/>
          </p:nvPr>
        </p:nvSpPr>
        <p:spPr>
          <a:xfrm>
            <a:off x="1323975" y="3228975"/>
            <a:ext cx="7280275" cy="3059113"/>
          </a:xfrm>
          <a:solidFill>
            <a:srgbClr val="FFFFFF"/>
          </a:solidFill>
          <a:ln>
            <a:solidFill>
              <a:srgbClr val="000000"/>
            </a:solidFill>
          </a:ln>
        </p:spPr>
        <p:txBody>
          <a:bodyPr/>
          <a:lstStyle/>
          <a:p>
            <a:r>
              <a:rPr lang="en-GB" altLang="en-US" dirty="0">
                <a:latin typeface="Times" charset="0"/>
                <a:ea typeface="ＭＳ Ｐゴシック" panose="020B0600070205080204" pitchFamily="34" charset="-128"/>
              </a:rPr>
              <a:t>SVD reduces the data into dimensions that describe the data.</a:t>
            </a:r>
          </a:p>
          <a:p>
            <a:endParaRPr lang="en-GB" altLang="en-US" dirty="0">
              <a:latin typeface="Times" charset="0"/>
              <a:ea typeface="ＭＳ Ｐゴシック" panose="020B0600070205080204" pitchFamily="34" charset="-128"/>
            </a:endParaRPr>
          </a:p>
          <a:p>
            <a:r>
              <a:rPr lang="en-GB" altLang="en-US" dirty="0">
                <a:latin typeface="Times" charset="0"/>
                <a:ea typeface="ＭＳ Ｐゴシック" panose="020B0600070205080204" pitchFamily="34" charset="-128"/>
              </a:rPr>
              <a:t>When you look at these </a:t>
            </a:r>
            <a:r>
              <a:rPr lang="en-GB" altLang="en-US" dirty="0" err="1">
                <a:latin typeface="Times" charset="0"/>
                <a:ea typeface="ＭＳ Ｐゴシック" panose="020B0600070205080204" pitchFamily="34" charset="-128"/>
              </a:rPr>
              <a:t>dimenstions</a:t>
            </a:r>
            <a:r>
              <a:rPr lang="en-GB" altLang="en-US" dirty="0">
                <a:latin typeface="Times" charset="0"/>
                <a:ea typeface="ＭＳ Ｐゴシック" panose="020B0600070205080204" pitchFamily="34" charset="-128"/>
              </a:rPr>
              <a:t> they tend to be things that describe the data well, even though we didn’t use any of the feature data at all!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Evaluation could be based on click, on buy, on rating….</a:t>
            </a:r>
          </a:p>
          <a:p>
            <a:endParaRPr lang="en-US" dirty="0"/>
          </a:p>
          <a:p>
            <a:r>
              <a:rPr lang="en-US" dirty="0"/>
              <a:t>Would they have watched without a recommendation at all? </a:t>
            </a:r>
          </a:p>
          <a:p>
            <a:endParaRPr lang="en-US" dirty="0"/>
          </a:p>
          <a:p>
            <a:r>
              <a:rPr lang="en-US" dirty="0"/>
              <a:t>What if you only recommend the most popular things? </a:t>
            </a:r>
          </a:p>
          <a:p>
            <a:endParaRPr lang="en-US" dirty="0"/>
          </a:p>
          <a:p>
            <a:r>
              <a:rPr lang="en-US" dirty="0"/>
              <a:t>What if they watched it, but would have watched it anyway? </a:t>
            </a:r>
          </a:p>
          <a:p>
            <a:endParaRPr lang="en-US" dirty="0"/>
          </a:p>
          <a:p>
            <a:r>
              <a:rPr lang="en-US" dirty="0"/>
              <a:t>Best feedback is a survey,, but those </a:t>
            </a:r>
            <a:r>
              <a:rPr lang="en-US" dirty="0" err="1"/>
              <a:t>arehared</a:t>
            </a:r>
            <a:r>
              <a:rPr lang="en-US" dirty="0"/>
              <a:t>.  </a:t>
            </a:r>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26</a:t>
            </a:fld>
            <a:endParaRPr lang="en-US"/>
          </a:p>
        </p:txBody>
      </p:sp>
    </p:spTree>
    <p:extLst>
      <p:ext uri="{BB962C8B-B14F-4D97-AF65-F5344CB8AC3E}">
        <p14:creationId xmlns:p14="http://schemas.microsoft.com/office/powerpoint/2010/main" val="2768365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31</a:t>
            </a:fld>
            <a:endParaRPr lang="en-US"/>
          </a:p>
        </p:txBody>
      </p:sp>
    </p:spTree>
    <p:extLst>
      <p:ext uri="{BB962C8B-B14F-4D97-AF65-F5344CB8AC3E}">
        <p14:creationId xmlns:p14="http://schemas.microsoft.com/office/powerpoint/2010/main" val="1019133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32</a:t>
            </a:fld>
            <a:endParaRPr lang="en-US"/>
          </a:p>
        </p:txBody>
      </p:sp>
    </p:spTree>
    <p:extLst>
      <p:ext uri="{BB962C8B-B14F-4D97-AF65-F5344CB8AC3E}">
        <p14:creationId xmlns:p14="http://schemas.microsoft.com/office/powerpoint/2010/main" val="1384097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33</a:t>
            </a:fld>
            <a:endParaRPr lang="en-US"/>
          </a:p>
        </p:txBody>
      </p:sp>
    </p:spTree>
    <p:extLst>
      <p:ext uri="{BB962C8B-B14F-4D97-AF65-F5344CB8AC3E}">
        <p14:creationId xmlns:p14="http://schemas.microsoft.com/office/powerpoint/2010/main" val="3896191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34</a:t>
            </a:fld>
            <a:endParaRPr lang="en-US"/>
          </a:p>
        </p:txBody>
      </p:sp>
    </p:spTree>
    <p:extLst>
      <p:ext uri="{BB962C8B-B14F-4D97-AF65-F5344CB8AC3E}">
        <p14:creationId xmlns:p14="http://schemas.microsoft.com/office/powerpoint/2010/main" val="2918864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Maybe introduce the bias / variance tradeoff. </a:t>
            </a:r>
          </a:p>
        </p:txBody>
      </p:sp>
      <p:sp>
        <p:nvSpPr>
          <p:cNvPr id="4" name="Slide Number Placeholder 3"/>
          <p:cNvSpPr>
            <a:spLocks noGrp="1"/>
          </p:cNvSpPr>
          <p:nvPr>
            <p:ph type="sldNum" sz="quarter" idx="5"/>
          </p:nvPr>
        </p:nvSpPr>
        <p:spPr/>
        <p:txBody>
          <a:bodyPr/>
          <a:lstStyle/>
          <a:p>
            <a:fld id="{85312B09-6666-2149-A7EC-89A035875DEE}" type="slidenum">
              <a:rPr lang="en-US" smtClean="0"/>
              <a:t>37</a:t>
            </a:fld>
            <a:endParaRPr lang="en-US"/>
          </a:p>
        </p:txBody>
      </p:sp>
    </p:spTree>
    <p:extLst>
      <p:ext uri="{BB962C8B-B14F-4D97-AF65-F5344CB8AC3E}">
        <p14:creationId xmlns:p14="http://schemas.microsoft.com/office/powerpoint/2010/main" val="1432731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very </a:t>
            </a:r>
          </a:p>
        </p:txBody>
      </p:sp>
      <p:sp>
        <p:nvSpPr>
          <p:cNvPr id="4" name="Slide Number Placeholder 3"/>
          <p:cNvSpPr>
            <a:spLocks noGrp="1"/>
          </p:cNvSpPr>
          <p:nvPr>
            <p:ph type="sldNum" sz="quarter" idx="5"/>
          </p:nvPr>
        </p:nvSpPr>
        <p:spPr/>
        <p:txBody>
          <a:bodyPr/>
          <a:lstStyle/>
          <a:p>
            <a:fld id="{85312B09-6666-2149-A7EC-89A035875DEE}" type="slidenum">
              <a:rPr lang="en-US" smtClean="0"/>
              <a:t>39</a:t>
            </a:fld>
            <a:endParaRPr lang="en-US"/>
          </a:p>
        </p:txBody>
      </p:sp>
    </p:spTree>
    <p:extLst>
      <p:ext uri="{BB962C8B-B14F-4D97-AF65-F5344CB8AC3E}">
        <p14:creationId xmlns:p14="http://schemas.microsoft.com/office/powerpoint/2010/main" val="2531019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40</a:t>
            </a:fld>
            <a:endParaRPr lang="en-US"/>
          </a:p>
        </p:txBody>
      </p:sp>
    </p:spTree>
    <p:extLst>
      <p:ext uri="{BB962C8B-B14F-4D97-AF65-F5344CB8AC3E}">
        <p14:creationId xmlns:p14="http://schemas.microsoft.com/office/powerpoint/2010/main" val="475507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41</a:t>
            </a:fld>
            <a:endParaRPr lang="en-US"/>
          </a:p>
        </p:txBody>
      </p:sp>
    </p:spTree>
    <p:extLst>
      <p:ext uri="{BB962C8B-B14F-4D97-AF65-F5344CB8AC3E}">
        <p14:creationId xmlns:p14="http://schemas.microsoft.com/office/powerpoint/2010/main" val="3244721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Julian says - Gangnam style problem</a:t>
            </a:r>
          </a:p>
          <a:p>
            <a:endParaRPr lang="en-US" dirty="0"/>
          </a:p>
          <a:p>
            <a:r>
              <a:rPr lang="en-US" dirty="0"/>
              <a:t>What is the business angle here?  </a:t>
            </a:r>
            <a:r>
              <a:rPr lang="en-US" dirty="0" err="1"/>
              <a:t>Arent</a:t>
            </a:r>
            <a:r>
              <a:rPr lang="en-US" dirty="0"/>
              <a:t> you just better</a:t>
            </a:r>
          </a:p>
          <a:p>
            <a:endParaRPr lang="en-US" dirty="0"/>
          </a:p>
          <a:p>
            <a:r>
              <a:rPr lang="en-US" dirty="0"/>
              <a:t> off </a:t>
            </a:r>
            <a:r>
              <a:rPr lang="en-US" dirty="0" err="1"/>
              <a:t>givng</a:t>
            </a:r>
            <a:r>
              <a:rPr lang="en-US" dirty="0"/>
              <a:t> the customer what they want? </a:t>
            </a:r>
          </a:p>
          <a:p>
            <a:endParaRPr lang="en-US" dirty="0"/>
          </a:p>
          <a:p>
            <a:pPr algn="l"/>
            <a:r>
              <a:rPr lang="en-US" b="1" i="0" dirty="0">
                <a:solidFill>
                  <a:srgbClr val="0D0D0D"/>
                </a:solidFill>
                <a:effectLst/>
                <a:highlight>
                  <a:srgbClr val="FFFFFF"/>
                </a:highlight>
                <a:latin typeface="Söhne"/>
              </a:rPr>
              <a:t>Strategic Business Goals vs. Filter Bubbles</a:t>
            </a:r>
          </a:p>
          <a:p>
            <a:pPr algn="l">
              <a:buFont typeface="+mj-lt"/>
              <a:buAutoNum type="arabicPeriod"/>
            </a:pPr>
            <a:r>
              <a:rPr lang="en-US" b="1" i="0" dirty="0">
                <a:solidFill>
                  <a:srgbClr val="0D0D0D"/>
                </a:solidFill>
                <a:effectLst/>
                <a:highlight>
                  <a:srgbClr val="FFFFFF"/>
                </a:highlight>
                <a:latin typeface="Söhne"/>
              </a:rPr>
              <a:t>Customer Engagement and Satisfaction</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1" i="0" dirty="0">
                <a:solidFill>
                  <a:srgbClr val="0D0D0D"/>
                </a:solidFill>
                <a:effectLst/>
                <a:highlight>
                  <a:srgbClr val="FFFFFF"/>
                </a:highlight>
                <a:latin typeface="Söhne"/>
              </a:rPr>
              <a:t>Short-term</a:t>
            </a:r>
            <a:r>
              <a:rPr lang="en-US" b="0" i="0" dirty="0">
                <a:solidFill>
                  <a:srgbClr val="0D0D0D"/>
                </a:solidFill>
                <a:effectLst/>
                <a:highlight>
                  <a:srgbClr val="FFFFFF"/>
                </a:highlight>
                <a:latin typeface="Söhne"/>
              </a:rPr>
              <a:t>: Initially, recommender systems that create filter bubbles may increase user engagement and satisfaction by presenting highly personalized content. This can drive immediate metrics such as time on site, repeat visits, or sales conversions.</a:t>
            </a:r>
          </a:p>
          <a:p>
            <a:pPr marL="742950" lvl="1" indent="-285750" algn="l">
              <a:buFont typeface="+mj-lt"/>
              <a:buAutoNum type="arabicPeriod"/>
            </a:pPr>
            <a:r>
              <a:rPr lang="en-US" b="1" i="0" dirty="0">
                <a:solidFill>
                  <a:srgbClr val="0D0D0D"/>
                </a:solidFill>
                <a:effectLst/>
                <a:highlight>
                  <a:srgbClr val="FFFFFF"/>
                </a:highlight>
                <a:latin typeface="Söhne"/>
              </a:rPr>
              <a:t>Long-term</a:t>
            </a:r>
            <a:r>
              <a:rPr lang="en-US" b="0" i="0" dirty="0">
                <a:solidFill>
                  <a:srgbClr val="0D0D0D"/>
                </a:solidFill>
                <a:effectLst/>
                <a:highlight>
                  <a:srgbClr val="FFFFFF"/>
                </a:highlight>
                <a:latin typeface="Söhne"/>
              </a:rPr>
              <a:t>: Over time, however, users might experience a decrease in content diversity, leading to dissatisfaction, reduced engagement, and potential loss of trust in the brand as they seek more varied content elsewhere.</a:t>
            </a:r>
          </a:p>
          <a:p>
            <a:pPr algn="l">
              <a:buFont typeface="+mj-lt"/>
              <a:buAutoNum type="arabicPeriod"/>
            </a:pPr>
            <a:r>
              <a:rPr lang="en-US" b="1" i="0" dirty="0">
                <a:solidFill>
                  <a:srgbClr val="0D0D0D"/>
                </a:solidFill>
                <a:effectLst/>
                <a:highlight>
                  <a:srgbClr val="FFFFFF"/>
                </a:highlight>
                <a:latin typeface="Söhne"/>
              </a:rPr>
              <a:t>Brand Perception and Market Reach</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1" i="0" dirty="0">
                <a:solidFill>
                  <a:srgbClr val="0D0D0D"/>
                </a:solidFill>
                <a:effectLst/>
                <a:highlight>
                  <a:srgbClr val="FFFFFF"/>
                </a:highlight>
                <a:latin typeface="Söhne"/>
              </a:rPr>
              <a:t>Niche Marketing</a:t>
            </a:r>
            <a:r>
              <a:rPr lang="en-US" b="0" i="0" dirty="0">
                <a:solidFill>
                  <a:srgbClr val="0D0D0D"/>
                </a:solidFill>
                <a:effectLst/>
                <a:highlight>
                  <a:srgbClr val="FFFFFF"/>
                </a:highlight>
                <a:latin typeface="Söhne"/>
              </a:rPr>
              <a:t>: Tailored content can strengthen brand loyalty among existing customers by catering precisely to their preferences.</a:t>
            </a:r>
          </a:p>
          <a:p>
            <a:pPr marL="742950" lvl="1" indent="-285750" algn="l">
              <a:buFont typeface="+mj-lt"/>
              <a:buAutoNum type="arabicPeriod"/>
            </a:pPr>
            <a:r>
              <a:rPr lang="en-US" b="1" i="0" dirty="0">
                <a:solidFill>
                  <a:srgbClr val="0D0D0D"/>
                </a:solidFill>
                <a:effectLst/>
                <a:highlight>
                  <a:srgbClr val="FFFFFF"/>
                </a:highlight>
                <a:latin typeface="Söhne"/>
              </a:rPr>
              <a:t>Market Expansion</a:t>
            </a:r>
            <a:r>
              <a:rPr lang="en-US" b="0" i="0" dirty="0">
                <a:solidFill>
                  <a:srgbClr val="0D0D0D"/>
                </a:solidFill>
                <a:effectLst/>
                <a:highlight>
                  <a:srgbClr val="FFFFFF"/>
                </a:highlight>
                <a:latin typeface="Söhne"/>
              </a:rPr>
              <a:t>: Conversely, avoiding filter bubbles can help businesses reach new audiences and market segments, preventing them from being pigeonholed into serving a narrow customer base.</a:t>
            </a:r>
          </a:p>
          <a:p>
            <a:pPr algn="l">
              <a:buFont typeface="+mj-lt"/>
              <a:buAutoNum type="arabicPeriod"/>
            </a:pPr>
            <a:r>
              <a:rPr lang="en-US" b="1" i="0" dirty="0">
                <a:solidFill>
                  <a:srgbClr val="0D0D0D"/>
                </a:solidFill>
                <a:effectLst/>
                <a:highlight>
                  <a:srgbClr val="FFFFFF"/>
                </a:highlight>
                <a:latin typeface="Söhne"/>
              </a:rPr>
              <a:t>Innovation and Growth</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Recommender systems focused narrowly on user past behavior may stifle discovery and innovation, both for users and the business. Encouraging exposure to a broader range of products or content can spur innovation, as it allows businesses to test and refine new offerings based on a wider array of user interactions and feedback.</a:t>
            </a:r>
          </a:p>
          <a:p>
            <a:pPr algn="l">
              <a:buFont typeface="+mj-lt"/>
              <a:buAutoNum type="arabicPeriod"/>
            </a:pPr>
            <a:r>
              <a:rPr lang="en-US" b="1" i="0" dirty="0">
                <a:solidFill>
                  <a:srgbClr val="0D0D0D"/>
                </a:solidFill>
                <a:effectLst/>
                <a:highlight>
                  <a:srgbClr val="FFFFFF"/>
                </a:highlight>
                <a:latin typeface="Söhne"/>
              </a:rPr>
              <a:t>Ethical Considerations and Corporate Responsibility</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There's a growing demand for ethical considerations in business practices, including how data and AI are used. Companies that proactively address the downsides of technologies like recommender systems can enhance their corporate responsibility profile, appealing to consumers and investors who value ethical considerations.</a:t>
            </a:r>
          </a:p>
          <a:p>
            <a:pPr algn="l">
              <a:buFont typeface="+mj-lt"/>
              <a:buAutoNum type="arabicPeriod"/>
            </a:pPr>
            <a:r>
              <a:rPr lang="en-US" b="1" i="0" dirty="0">
                <a:solidFill>
                  <a:srgbClr val="0D0D0D"/>
                </a:solidFill>
                <a:effectLst/>
                <a:highlight>
                  <a:srgbClr val="FFFFFF"/>
                </a:highlight>
                <a:latin typeface="Söhne"/>
              </a:rPr>
              <a:t>Economic Implications</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From an economic perspective, filter bubbles can lead to market fragmentation, where users become isolated within echo chambers. This can limit the overall market potential and reduce the effectiveness of broad-based marketing strategies.</a:t>
            </a:r>
          </a:p>
          <a:p>
            <a:pPr algn="l"/>
            <a:r>
              <a:rPr lang="en-US" b="1" i="0" dirty="0">
                <a:solidFill>
                  <a:srgbClr val="0D0D0D"/>
                </a:solidFill>
                <a:effectLst/>
                <a:highlight>
                  <a:srgbClr val="FFFFFF"/>
                </a:highlight>
                <a:latin typeface="Söhne"/>
              </a:rPr>
              <a:t>Are Firm's Goals Met by Avoiding Filter Bubbles?</a:t>
            </a:r>
          </a:p>
          <a:p>
            <a:pPr algn="l"/>
            <a:r>
              <a:rPr lang="en-US" b="0" i="0" dirty="0">
                <a:solidFill>
                  <a:srgbClr val="0D0D0D"/>
                </a:solidFill>
                <a:effectLst/>
                <a:highlight>
                  <a:srgbClr val="FFFFFF"/>
                </a:highlight>
                <a:latin typeface="Söhne"/>
              </a:rPr>
              <a:t>The alignment of a firm's goals with the strategy to avoid filter bubbles largely depends on the firm's long-term vision and values. If a company prioritizes sustainable growth, market expansion, innovation, and ethical practices, then developing strategies to mitigate the effects of filter bubbles could align well with its objectives. For instance:</a:t>
            </a:r>
          </a:p>
          <a:p>
            <a:pPr algn="l">
              <a:buFont typeface="Arial" panose="020B0604020202020204" pitchFamily="34" charset="0"/>
              <a:buChar char="•"/>
            </a:pPr>
            <a:r>
              <a:rPr lang="en-US" b="1" i="0" dirty="0">
                <a:solidFill>
                  <a:srgbClr val="0D0D0D"/>
                </a:solidFill>
                <a:effectLst/>
                <a:highlight>
                  <a:srgbClr val="FFFFFF"/>
                </a:highlight>
                <a:latin typeface="Söhne"/>
              </a:rPr>
              <a:t>Diversifying User Experience</a:t>
            </a:r>
            <a:r>
              <a:rPr lang="en-US" b="0" i="0" dirty="0">
                <a:solidFill>
                  <a:srgbClr val="0D0D0D"/>
                </a:solidFill>
                <a:effectLst/>
                <a:highlight>
                  <a:srgbClr val="FFFFFF"/>
                </a:highlight>
                <a:latin typeface="Söhne"/>
              </a:rPr>
              <a:t>: By introducing users to a broader range of products or content, firms can foster a more diverse and engaging user experience, potentially increasing user retention and attracting a wider audience.</a:t>
            </a:r>
          </a:p>
          <a:p>
            <a:pPr algn="l">
              <a:buFont typeface="Arial" panose="020B0604020202020204" pitchFamily="34" charset="0"/>
              <a:buChar char="•"/>
            </a:pPr>
            <a:r>
              <a:rPr lang="en-US" b="1" i="0" dirty="0">
                <a:solidFill>
                  <a:srgbClr val="0D0D0D"/>
                </a:solidFill>
                <a:effectLst/>
                <a:highlight>
                  <a:srgbClr val="FFFFFF"/>
                </a:highlight>
                <a:latin typeface="Söhne"/>
              </a:rPr>
              <a:t>Building Trust and Transparency</a:t>
            </a:r>
            <a:r>
              <a:rPr lang="en-US" b="0" i="0" dirty="0">
                <a:solidFill>
                  <a:srgbClr val="0D0D0D"/>
                </a:solidFill>
                <a:effectLst/>
                <a:highlight>
                  <a:srgbClr val="FFFFFF"/>
                </a:highlight>
                <a:latin typeface="Söhne"/>
              </a:rPr>
              <a:t>: Companies that address the downsides of personalization openly can build trust with their customers, showing commitment to more than just short-term engagement metrics.</a:t>
            </a:r>
          </a:p>
          <a:p>
            <a:pPr algn="l">
              <a:buFont typeface="Arial" panose="020B0604020202020204" pitchFamily="34" charset="0"/>
              <a:buChar char="•"/>
            </a:pPr>
            <a:r>
              <a:rPr lang="en-US" b="1" i="0" dirty="0">
                <a:solidFill>
                  <a:srgbClr val="0D0D0D"/>
                </a:solidFill>
                <a:effectLst/>
                <a:highlight>
                  <a:srgbClr val="FFFFFF"/>
                </a:highlight>
                <a:latin typeface="Söhne"/>
              </a:rPr>
              <a:t>Fostering a Healthy Information Ecosystem</a:t>
            </a:r>
            <a:r>
              <a:rPr lang="en-US" b="0" i="0" dirty="0">
                <a:solidFill>
                  <a:srgbClr val="0D0D0D"/>
                </a:solidFill>
                <a:effectLst/>
                <a:highlight>
                  <a:srgbClr val="FFFFFF"/>
                </a:highlight>
                <a:latin typeface="Söhne"/>
              </a:rPr>
              <a:t>: For platforms that rely on content consumption, avoiding filter bubbles can contribute to a healthier public discourse, which can be particularly important for brand reputation in the long term.</a:t>
            </a:r>
          </a:p>
          <a:p>
            <a:pPr algn="l"/>
            <a:r>
              <a:rPr lang="en-US" b="0" i="0" dirty="0">
                <a:solidFill>
                  <a:srgbClr val="0D0D0D"/>
                </a:solidFill>
                <a:effectLst/>
                <a:highlight>
                  <a:srgbClr val="FFFFFF"/>
                </a:highlight>
                <a:latin typeface="Söhne"/>
              </a:rPr>
              <a:t>In summary, while the immediate efficiency metrics of recommender systems may seem attractive, business students should consider the broader implications of these systems on market dynamics, consumer behavior, and societal impact. Balancing personalization with the need to avoid filter bubbles can help businesses achieve more sustainable and ethical growth.</a:t>
            </a:r>
          </a:p>
        </p:txBody>
      </p:sp>
      <p:sp>
        <p:nvSpPr>
          <p:cNvPr id="4" name="Slide Number Placeholder 3"/>
          <p:cNvSpPr>
            <a:spLocks noGrp="1"/>
          </p:cNvSpPr>
          <p:nvPr>
            <p:ph type="sldNum" sz="quarter" idx="5"/>
          </p:nvPr>
        </p:nvSpPr>
        <p:spPr/>
        <p:txBody>
          <a:bodyPr/>
          <a:lstStyle/>
          <a:p>
            <a:fld id="{85312B09-6666-2149-A7EC-89A035875DEE}" type="slidenum">
              <a:rPr lang="en-US" smtClean="0"/>
              <a:t>6</a:t>
            </a:fld>
            <a:endParaRPr lang="en-US"/>
          </a:p>
        </p:txBody>
      </p:sp>
    </p:spTree>
    <p:extLst>
      <p:ext uri="{BB962C8B-B14F-4D97-AF65-F5344CB8AC3E}">
        <p14:creationId xmlns:p14="http://schemas.microsoft.com/office/powerpoint/2010/main" val="3438555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42</a:t>
            </a:fld>
            <a:endParaRPr lang="en-US"/>
          </a:p>
        </p:txBody>
      </p:sp>
    </p:spTree>
    <p:extLst>
      <p:ext uri="{BB962C8B-B14F-4D97-AF65-F5344CB8AC3E}">
        <p14:creationId xmlns:p14="http://schemas.microsoft.com/office/powerpoint/2010/main" val="1811524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Gradient –  Gradient Descent…it is how the model is fit</a:t>
            </a:r>
          </a:p>
          <a:p>
            <a:r>
              <a:rPr lang="en-US" dirty="0"/>
              <a:t>Boosted –  Boosting!  Using many many trees, as weak learners. </a:t>
            </a:r>
          </a:p>
          <a:p>
            <a:r>
              <a:rPr lang="en-US" dirty="0"/>
              <a:t>Decision Trees –  we know what these are, but we are mostly using stumps</a:t>
            </a:r>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43</a:t>
            </a:fld>
            <a:endParaRPr lang="en-US"/>
          </a:p>
        </p:txBody>
      </p:sp>
    </p:spTree>
    <p:extLst>
      <p:ext uri="{BB962C8B-B14F-4D97-AF65-F5344CB8AC3E}">
        <p14:creationId xmlns:p14="http://schemas.microsoft.com/office/powerpoint/2010/main" val="1843700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46</a:t>
            </a:fld>
            <a:endParaRPr lang="en-US"/>
          </a:p>
        </p:txBody>
      </p:sp>
    </p:spTree>
    <p:extLst>
      <p:ext uri="{BB962C8B-B14F-4D97-AF65-F5344CB8AC3E}">
        <p14:creationId xmlns:p14="http://schemas.microsoft.com/office/powerpoint/2010/main" val="1118253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47</a:t>
            </a:fld>
            <a:endParaRPr lang="en-US"/>
          </a:p>
        </p:txBody>
      </p:sp>
    </p:spTree>
    <p:extLst>
      <p:ext uri="{BB962C8B-B14F-4D97-AF65-F5344CB8AC3E}">
        <p14:creationId xmlns:p14="http://schemas.microsoft.com/office/powerpoint/2010/main" val="3501803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 why did Facebook fund this research? </a:t>
            </a:r>
          </a:p>
        </p:txBody>
      </p:sp>
      <p:sp>
        <p:nvSpPr>
          <p:cNvPr id="4" name="Slide Number Placeholder 3"/>
          <p:cNvSpPr>
            <a:spLocks noGrp="1"/>
          </p:cNvSpPr>
          <p:nvPr>
            <p:ph type="sldNum" sz="quarter" idx="5"/>
          </p:nvPr>
        </p:nvSpPr>
        <p:spPr/>
        <p:txBody>
          <a:bodyPr/>
          <a:lstStyle/>
          <a:p>
            <a:fld id="{85312B09-6666-2149-A7EC-89A035875DEE}" type="slidenum">
              <a:rPr lang="en-US" smtClean="0"/>
              <a:t>7</a:t>
            </a:fld>
            <a:endParaRPr lang="en-US"/>
          </a:p>
        </p:txBody>
      </p:sp>
    </p:spTree>
    <p:extLst>
      <p:ext uri="{BB962C8B-B14F-4D97-AF65-F5344CB8AC3E}">
        <p14:creationId xmlns:p14="http://schemas.microsoft.com/office/powerpoint/2010/main" val="2565976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data is not a bunch of observations with a label…it is many observations with many labels…</a:t>
            </a:r>
          </a:p>
        </p:txBody>
      </p:sp>
      <p:sp>
        <p:nvSpPr>
          <p:cNvPr id="4" name="Slide Number Placeholder 3"/>
          <p:cNvSpPr>
            <a:spLocks noGrp="1"/>
          </p:cNvSpPr>
          <p:nvPr>
            <p:ph type="sldNum" sz="quarter" idx="5"/>
          </p:nvPr>
        </p:nvSpPr>
        <p:spPr/>
        <p:txBody>
          <a:bodyPr/>
          <a:lstStyle/>
          <a:p>
            <a:fld id="{85312B09-6666-2149-A7EC-89A035875DEE}" type="slidenum">
              <a:rPr lang="en-US" smtClean="0"/>
              <a:t>9</a:t>
            </a:fld>
            <a:endParaRPr lang="en-US"/>
          </a:p>
        </p:txBody>
      </p:sp>
    </p:spTree>
    <p:extLst>
      <p:ext uri="{BB962C8B-B14F-4D97-AF65-F5344CB8AC3E}">
        <p14:creationId xmlns:p14="http://schemas.microsoft.com/office/powerpoint/2010/main" val="1683020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11</a:t>
            </a:fld>
            <a:endParaRPr lang="en-US"/>
          </a:p>
        </p:txBody>
      </p:sp>
    </p:spTree>
    <p:extLst>
      <p:ext uri="{BB962C8B-B14F-4D97-AF65-F5344CB8AC3E}">
        <p14:creationId xmlns:p14="http://schemas.microsoft.com/office/powerpoint/2010/main" val="3663407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do this in a user/user way, or an item/item way. </a:t>
            </a:r>
          </a:p>
        </p:txBody>
      </p:sp>
      <p:sp>
        <p:nvSpPr>
          <p:cNvPr id="4" name="Slide Number Placeholder 3"/>
          <p:cNvSpPr>
            <a:spLocks noGrp="1"/>
          </p:cNvSpPr>
          <p:nvPr>
            <p:ph type="sldNum" sz="quarter" idx="5"/>
          </p:nvPr>
        </p:nvSpPr>
        <p:spPr/>
        <p:txBody>
          <a:bodyPr/>
          <a:lstStyle/>
          <a:p>
            <a:fld id="{85312B09-6666-2149-A7EC-89A035875DEE}" type="slidenum">
              <a:rPr lang="en-US" smtClean="0"/>
              <a:t>14</a:t>
            </a:fld>
            <a:endParaRPr lang="en-US"/>
          </a:p>
        </p:txBody>
      </p:sp>
    </p:spTree>
    <p:extLst>
      <p:ext uri="{BB962C8B-B14F-4D97-AF65-F5344CB8AC3E}">
        <p14:creationId xmlns:p14="http://schemas.microsoft.com/office/powerpoint/2010/main" val="255012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don’t do any kind of imputation…you can use a distance metric that accounts for the missing values…</a:t>
            </a:r>
          </a:p>
        </p:txBody>
      </p:sp>
      <p:sp>
        <p:nvSpPr>
          <p:cNvPr id="4" name="Slide Number Placeholder 3"/>
          <p:cNvSpPr>
            <a:spLocks noGrp="1"/>
          </p:cNvSpPr>
          <p:nvPr>
            <p:ph type="sldNum" sz="quarter" idx="5"/>
          </p:nvPr>
        </p:nvSpPr>
        <p:spPr/>
        <p:txBody>
          <a:bodyPr/>
          <a:lstStyle/>
          <a:p>
            <a:fld id="{85312B09-6666-2149-A7EC-89A035875DEE}" type="slidenum">
              <a:rPr lang="en-US" smtClean="0"/>
              <a:t>20</a:t>
            </a:fld>
            <a:endParaRPr lang="en-US"/>
          </a:p>
        </p:txBody>
      </p:sp>
    </p:spTree>
    <p:extLst>
      <p:ext uri="{BB962C8B-B14F-4D97-AF65-F5344CB8AC3E}">
        <p14:creationId xmlns:p14="http://schemas.microsoft.com/office/powerpoint/2010/main" val="459277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a:t>
            </a:r>
          </a:p>
          <a:p>
            <a:endParaRPr lang="en-US" dirty="0"/>
          </a:p>
          <a:p>
            <a:r>
              <a:rPr lang="en-US" dirty="0"/>
              <a:t>10000 x 1000 = 10 000 000</a:t>
            </a:r>
          </a:p>
          <a:p>
            <a:endParaRPr lang="en-US" dirty="0"/>
          </a:p>
          <a:p>
            <a:r>
              <a:rPr lang="en-US" dirty="0"/>
              <a:t>10000 x 10 + 10 x 10 + 1000 x 10 = 100k + 100 + 10k = 110k</a:t>
            </a:r>
          </a:p>
        </p:txBody>
      </p:sp>
      <p:sp>
        <p:nvSpPr>
          <p:cNvPr id="4" name="Slide Number Placeholder 3"/>
          <p:cNvSpPr>
            <a:spLocks noGrp="1"/>
          </p:cNvSpPr>
          <p:nvPr>
            <p:ph type="sldNum" sz="quarter" idx="5"/>
          </p:nvPr>
        </p:nvSpPr>
        <p:spPr/>
        <p:txBody>
          <a:bodyPr/>
          <a:lstStyle/>
          <a:p>
            <a:fld id="{85312B09-6666-2149-A7EC-89A035875DEE}" type="slidenum">
              <a:rPr lang="en-US" smtClean="0"/>
              <a:t>21</a:t>
            </a:fld>
            <a:endParaRPr lang="en-US"/>
          </a:p>
        </p:txBody>
      </p:sp>
    </p:spTree>
    <p:extLst>
      <p:ext uri="{BB962C8B-B14F-4D97-AF65-F5344CB8AC3E}">
        <p14:creationId xmlns:p14="http://schemas.microsoft.com/office/powerpoint/2010/main" val="1471563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algorithm finds the best approximation to the original matrix</a:t>
            </a:r>
          </a:p>
          <a:p>
            <a:endParaRPr lang="en-US" dirty="0"/>
          </a:p>
          <a:p>
            <a:r>
              <a:rPr lang="en-US" dirty="0"/>
              <a:t>The approximation that does the best job of reconstructing what is there</a:t>
            </a:r>
          </a:p>
          <a:p>
            <a:endParaRPr lang="en-US" dirty="0"/>
          </a:p>
          <a:p>
            <a:r>
              <a:rPr lang="en-US" dirty="0"/>
              <a:t>As a by-product, it fills in the missing values!! </a:t>
            </a:r>
          </a:p>
        </p:txBody>
      </p:sp>
      <p:sp>
        <p:nvSpPr>
          <p:cNvPr id="4" name="Slide Number Placeholder 3"/>
          <p:cNvSpPr>
            <a:spLocks noGrp="1"/>
          </p:cNvSpPr>
          <p:nvPr>
            <p:ph type="sldNum" sz="quarter" idx="5"/>
          </p:nvPr>
        </p:nvSpPr>
        <p:spPr/>
        <p:txBody>
          <a:bodyPr/>
          <a:lstStyle/>
          <a:p>
            <a:fld id="{85312B09-6666-2149-A7EC-89A035875DEE}" type="slidenum">
              <a:rPr lang="en-US" smtClean="0"/>
              <a:t>23</a:t>
            </a:fld>
            <a:endParaRPr lang="en-US"/>
          </a:p>
        </p:txBody>
      </p:sp>
    </p:spTree>
    <p:extLst>
      <p:ext uri="{BB962C8B-B14F-4D97-AF65-F5344CB8AC3E}">
        <p14:creationId xmlns:p14="http://schemas.microsoft.com/office/powerpoint/2010/main" val="31917688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8640"/>
            <a:ext cx="7772400" cy="1470025"/>
          </a:xfrm>
        </p:spPr>
        <p:txBody>
          <a:bodyPr/>
          <a:lstStyle>
            <a:lvl1pPr>
              <a:defRPr>
                <a:solidFill>
                  <a:srgbClr val="600592"/>
                </a:solidFill>
              </a:defRPr>
            </a:lvl1pPr>
          </a:lstStyle>
          <a:p>
            <a:r>
              <a:rPr lang="en-US" dirty="0"/>
              <a:t>Topic Num - Name of Topic</a:t>
            </a:r>
          </a:p>
        </p:txBody>
      </p:sp>
      <p:sp>
        <p:nvSpPr>
          <p:cNvPr id="3" name="Subtitle 2"/>
          <p:cNvSpPr>
            <a:spLocks noGrp="1"/>
          </p:cNvSpPr>
          <p:nvPr>
            <p:ph type="subTitle" idx="1" hasCustomPrompt="1"/>
          </p:nvPr>
        </p:nvSpPr>
        <p:spPr>
          <a:xfrm>
            <a:off x="1143000" y="2139536"/>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dirty="0"/>
              <a:t>Data Science for Business</a:t>
            </a:r>
          </a:p>
          <a:p>
            <a:endParaRPr lang="en-US" dirty="0"/>
          </a:p>
          <a:p>
            <a:r>
              <a:rPr lang="en-US" dirty="0"/>
              <a:t>Chris Volinsky</a:t>
            </a:r>
          </a:p>
          <a:p>
            <a:r>
              <a:rPr lang="en-US" dirty="0"/>
              <a:t>NYU Stern School of Business</a:t>
            </a:r>
          </a:p>
        </p:txBody>
      </p:sp>
      <p:sp>
        <p:nvSpPr>
          <p:cNvPr id="4" name="Rectangle 4"/>
          <p:cNvSpPr>
            <a:spLocks noGrp="1" noChangeArrowheads="1"/>
          </p:cNvSpPr>
          <p:nvPr>
            <p:ph type="dt" sz="half" idx="10"/>
          </p:nvPr>
        </p:nvSpPr>
        <p:spPr>
          <a:ln/>
        </p:spPr>
        <p:txBody>
          <a:bodyPr/>
          <a:lstStyle>
            <a:lvl1pPr>
              <a:defRPr/>
            </a:lvl1pPr>
          </a:lstStyle>
          <a:p>
            <a:fld id="{59F43C82-9B9B-AC4F-98CD-0ADC587116F3}" type="datetime1">
              <a:rPr lang="en-US" smtClean="0"/>
              <a:t>12/2/24</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pic>
        <p:nvPicPr>
          <p:cNvPr id="10" name="Picture 9">
            <a:extLst>
              <a:ext uri="{FF2B5EF4-FFF2-40B4-BE49-F238E27FC236}">
                <a16:creationId xmlns:a16="http://schemas.microsoft.com/office/drawing/2014/main" id="{B114D675-817C-D2B8-A095-F0294E39F380}"/>
              </a:ext>
            </a:extLst>
          </p:cNvPr>
          <p:cNvPicPr>
            <a:picLocks noChangeAspect="1"/>
          </p:cNvPicPr>
          <p:nvPr/>
        </p:nvPicPr>
        <p:blipFill>
          <a:blip r:embed="rId2"/>
          <a:stretch>
            <a:fillRect/>
          </a:stretch>
        </p:blipFill>
        <p:spPr>
          <a:xfrm>
            <a:off x="1931504" y="3429000"/>
            <a:ext cx="4823791" cy="2717402"/>
          </a:xfrm>
          <a:prstGeom prst="rect">
            <a:avLst/>
          </a:prstGeom>
        </p:spPr>
      </p:pic>
      <p:pic>
        <p:nvPicPr>
          <p:cNvPr id="7" name="Picture 6">
            <a:extLst>
              <a:ext uri="{FF2B5EF4-FFF2-40B4-BE49-F238E27FC236}">
                <a16:creationId xmlns:a16="http://schemas.microsoft.com/office/drawing/2014/main" id="{88BF4542-30D4-B155-2199-1BDDC22B06CC}"/>
              </a:ext>
            </a:extLst>
          </p:cNvPr>
          <p:cNvPicPr>
            <a:picLocks noChangeAspect="1"/>
          </p:cNvPicPr>
          <p:nvPr userDrawn="1"/>
        </p:nvPicPr>
        <p:blipFill>
          <a:blip r:embed="rId2"/>
          <a:stretch>
            <a:fillRect/>
          </a:stretch>
        </p:blipFill>
        <p:spPr>
          <a:xfrm>
            <a:off x="1931504" y="3429000"/>
            <a:ext cx="4823791" cy="2717402"/>
          </a:xfrm>
          <a:prstGeom prst="rect">
            <a:avLst/>
          </a:prstGeom>
        </p:spPr>
      </p:pic>
    </p:spTree>
    <p:extLst>
      <p:ext uri="{BB962C8B-B14F-4D97-AF65-F5344CB8AC3E}">
        <p14:creationId xmlns:p14="http://schemas.microsoft.com/office/powerpoint/2010/main" val="12185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F1178AE4-2A10-5F42-AC8C-4BD01A79A0D1}" type="datetime1">
              <a:rPr lang="en-US" smtClean="0"/>
              <a:t>12/2/24</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331476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E675C519-8308-2748-8B0B-F7B055AE4297}" type="datetime1">
              <a:rPr lang="en-US" smtClean="0"/>
              <a:t>12/2/24</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2996676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89"/>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ACD0997E-0CDD-7541-9D88-20A562751868}" type="datetime1">
              <a:rPr lang="en-US" smtClean="0"/>
              <a:t>12/2/24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65407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AC053AD8-5CA7-3F49-B495-B884AFEE8A16}" type="datetime1">
              <a:rPr lang="en-US" smtClean="0"/>
              <a:t>12/2/24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3247771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4"/>
            <a:ext cx="8229600" cy="4525963"/>
          </a:xfrm>
        </p:spPr>
        <p:txBody>
          <a:bodyPr/>
          <a:lstStyle/>
          <a:p>
            <a:pPr lvl="0"/>
            <a:r>
              <a:rPr lang="en-US" noProof="0"/>
              <a:t>Click icon to add table</a:t>
            </a:r>
            <a:endParaRPr lang="en-US" noProof="0" dirty="0"/>
          </a:p>
        </p:txBody>
      </p:sp>
      <p:sp>
        <p:nvSpPr>
          <p:cNvPr id="4" name="Rectangle 4"/>
          <p:cNvSpPr>
            <a:spLocks noGrp="1" noChangeArrowheads="1"/>
          </p:cNvSpPr>
          <p:nvPr>
            <p:ph type="dt" sz="half" idx="10"/>
          </p:nvPr>
        </p:nvSpPr>
        <p:spPr>
          <a:ln/>
        </p:spPr>
        <p:txBody>
          <a:bodyPr/>
          <a:lstStyle>
            <a:lvl1pPr>
              <a:defRPr/>
            </a:lvl1pPr>
          </a:lstStyle>
          <a:p>
            <a:fld id="{6C751CFE-5FBC-BA47-8777-CE847435DFFA}" type="datetime1">
              <a:rPr lang="en-US" smtClean="0"/>
              <a:t>12/2/24</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3332298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4"/>
            <a:ext cx="4038600" cy="4525963"/>
          </a:xfrm>
        </p:spPr>
        <p:txBody>
          <a:bodyPr/>
          <a:lstStyle/>
          <a:p>
            <a:pPr lvl="0"/>
            <a:r>
              <a:rPr lang="en-US" noProof="0"/>
              <a:t>Click icon to add online image</a:t>
            </a:r>
            <a:endParaRPr lang="en-US" noProof="0" dirty="0"/>
          </a:p>
        </p:txBody>
      </p:sp>
      <p:sp>
        <p:nvSpPr>
          <p:cNvPr id="5" name="Rectangle 4"/>
          <p:cNvSpPr>
            <a:spLocks noGrp="1" noChangeArrowheads="1"/>
          </p:cNvSpPr>
          <p:nvPr>
            <p:ph type="dt" sz="half" idx="10"/>
          </p:nvPr>
        </p:nvSpPr>
        <p:spPr>
          <a:ln/>
        </p:spPr>
        <p:txBody>
          <a:bodyPr/>
          <a:lstStyle>
            <a:lvl1pPr>
              <a:defRPr/>
            </a:lvl1pPr>
          </a:lstStyle>
          <a:p>
            <a:fld id="{7A75583E-7D50-3C4A-8A37-9B3FE7B04D6C}" type="datetime1">
              <a:rPr lang="en-US" smtClean="0"/>
              <a:t>12/2/24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3570121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sldNum" sz="quarter" idx="10"/>
          </p:nvPr>
        </p:nvSpPr>
        <p:spPr/>
        <p:txBody>
          <a:bodyPr/>
          <a:lstStyle>
            <a:lvl1pPr>
              <a:defRPr/>
            </a:lvl1pPr>
          </a:lstStyle>
          <a:p>
            <a:fld id="{ABBEE3BA-F264-1746-880E-39AD601DF2B1}" type="slidenum">
              <a:rPr lang="en-US" smtClean="0"/>
              <a:t>‹#›</a:t>
            </a:fld>
            <a:endParaRPr lang="en-US"/>
          </a:p>
        </p:txBody>
      </p:sp>
      <p:pic>
        <p:nvPicPr>
          <p:cNvPr id="6" name="Picture 5" descr="A black background with purple letters&#10;&#10;Description automatically generated">
            <a:extLst>
              <a:ext uri="{FF2B5EF4-FFF2-40B4-BE49-F238E27FC236}">
                <a16:creationId xmlns:a16="http://schemas.microsoft.com/office/drawing/2014/main" id="{116E0C90-514F-E1AB-C247-966E1AD79D87}"/>
              </a:ext>
            </a:extLst>
          </p:cNvPr>
          <p:cNvPicPr>
            <a:picLocks noChangeAspect="1"/>
          </p:cNvPicPr>
          <p:nvPr/>
        </p:nvPicPr>
        <p:blipFill>
          <a:blip r:embed="rId2"/>
          <a:stretch>
            <a:fillRect/>
          </a:stretch>
        </p:blipFill>
        <p:spPr>
          <a:xfrm>
            <a:off x="0" y="6328918"/>
            <a:ext cx="1396448" cy="785114"/>
          </a:xfrm>
          <a:prstGeom prst="rect">
            <a:avLst/>
          </a:prstGeom>
        </p:spPr>
      </p:pic>
      <p:pic>
        <p:nvPicPr>
          <p:cNvPr id="5" name="Picture 4" descr="A black background with purple letters&#10;&#10;Description automatically generated">
            <a:extLst>
              <a:ext uri="{FF2B5EF4-FFF2-40B4-BE49-F238E27FC236}">
                <a16:creationId xmlns:a16="http://schemas.microsoft.com/office/drawing/2014/main" id="{73802261-5F8C-B39F-045C-F0BE3F195AE6}"/>
              </a:ext>
            </a:extLst>
          </p:cNvPr>
          <p:cNvPicPr>
            <a:picLocks noChangeAspect="1"/>
          </p:cNvPicPr>
          <p:nvPr userDrawn="1"/>
        </p:nvPicPr>
        <p:blipFill>
          <a:blip r:embed="rId2"/>
          <a:stretch>
            <a:fillRect/>
          </a:stretch>
        </p:blipFill>
        <p:spPr>
          <a:xfrm>
            <a:off x="0" y="6328918"/>
            <a:ext cx="1396448" cy="785114"/>
          </a:xfrm>
          <a:prstGeom prst="rect">
            <a:avLst/>
          </a:prstGeom>
        </p:spPr>
      </p:pic>
    </p:spTree>
    <p:extLst>
      <p:ext uri="{BB962C8B-B14F-4D97-AF65-F5344CB8AC3E}">
        <p14:creationId xmlns:p14="http://schemas.microsoft.com/office/powerpoint/2010/main" val="2096789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Rectangle 4"/>
          <p:cNvSpPr>
            <a:spLocks noGrp="1" noChangeArrowheads="1"/>
          </p:cNvSpPr>
          <p:nvPr>
            <p:ph type="dt" sz="half" idx="10"/>
          </p:nvPr>
        </p:nvSpPr>
        <p:spPr>
          <a:ln/>
        </p:spPr>
        <p:txBody>
          <a:bodyPr/>
          <a:lstStyle>
            <a:lvl1pPr>
              <a:defRPr/>
            </a:lvl1pPr>
          </a:lstStyle>
          <a:p>
            <a:fld id="{C3BC7800-B276-A64A-8AB0-19972C98F17B}" type="datetime1">
              <a:rPr lang="en-US" smtClean="0"/>
              <a:t>12/2/24</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
        <p:nvSpPr>
          <p:cNvPr id="7" name="Title 1">
            <a:extLst>
              <a:ext uri="{FF2B5EF4-FFF2-40B4-BE49-F238E27FC236}">
                <a16:creationId xmlns:a16="http://schemas.microsoft.com/office/drawing/2014/main" id="{10775125-7C05-15FA-5541-A1CBF69CEB14}"/>
              </a:ext>
            </a:extLst>
          </p:cNvPr>
          <p:cNvSpPr txBox="1">
            <a:spLocks/>
          </p:cNvSpPr>
          <p:nvPr/>
        </p:nvSpPr>
        <p:spPr bwMode="auto">
          <a:xfrm>
            <a:off x="0" y="1454154"/>
            <a:ext cx="9144000" cy="133667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300">
                <a:solidFill>
                  <a:srgbClr val="600592"/>
                </a:solidFill>
                <a:latin typeface="Tahoma" panose="020B0604030504040204" pitchFamily="34" charset="0"/>
                <a:ea typeface="Tahoma" panose="020B0604030504040204" pitchFamily="34" charset="0"/>
                <a:cs typeface="Tahoma" panose="020B0604030504040204" pitchFamily="34" charset="0"/>
              </a:defRPr>
            </a:lvl1pPr>
            <a:lvl2pPr algn="ctr" rtl="0" eaLnBrk="1" fontAlgn="base" hangingPunct="1">
              <a:spcBef>
                <a:spcPct val="0"/>
              </a:spcBef>
              <a:spcAft>
                <a:spcPct val="0"/>
              </a:spcAft>
              <a:defRPr sz="3300">
                <a:solidFill>
                  <a:schemeClr val="tx2"/>
                </a:solidFill>
                <a:latin typeface="Arial" pitchFamily="34" charset="0"/>
                <a:cs typeface="Arial" pitchFamily="34" charset="0"/>
              </a:defRPr>
            </a:lvl2pPr>
            <a:lvl3pPr algn="ctr" rtl="0" eaLnBrk="1" fontAlgn="base" hangingPunct="1">
              <a:spcBef>
                <a:spcPct val="0"/>
              </a:spcBef>
              <a:spcAft>
                <a:spcPct val="0"/>
              </a:spcAft>
              <a:defRPr sz="3300">
                <a:solidFill>
                  <a:schemeClr val="tx2"/>
                </a:solidFill>
                <a:latin typeface="Arial" pitchFamily="34" charset="0"/>
                <a:cs typeface="Arial" pitchFamily="34" charset="0"/>
              </a:defRPr>
            </a:lvl3pPr>
            <a:lvl4pPr algn="ctr" rtl="0" eaLnBrk="1" fontAlgn="base" hangingPunct="1">
              <a:spcBef>
                <a:spcPct val="0"/>
              </a:spcBef>
              <a:spcAft>
                <a:spcPct val="0"/>
              </a:spcAft>
              <a:defRPr sz="3300">
                <a:solidFill>
                  <a:schemeClr val="tx2"/>
                </a:solidFill>
                <a:latin typeface="Arial" pitchFamily="34" charset="0"/>
                <a:cs typeface="Arial" pitchFamily="34" charset="0"/>
              </a:defRPr>
            </a:lvl4pPr>
            <a:lvl5pPr algn="ctr" rtl="0" eaLnBrk="1" fontAlgn="base" hangingPunct="1">
              <a:spcBef>
                <a:spcPct val="0"/>
              </a:spcBef>
              <a:spcAft>
                <a:spcPct val="0"/>
              </a:spcAft>
              <a:defRPr sz="3300">
                <a:solidFill>
                  <a:schemeClr val="tx2"/>
                </a:solidFill>
                <a:latin typeface="Arial" pitchFamily="34" charset="0"/>
                <a:cs typeface="Arial" pitchFamily="34" charset="0"/>
              </a:defRPr>
            </a:lvl5pPr>
            <a:lvl6pPr marL="342900" algn="ctr" rtl="0" eaLnBrk="1" fontAlgn="base" hangingPunct="1">
              <a:spcBef>
                <a:spcPct val="0"/>
              </a:spcBef>
              <a:spcAft>
                <a:spcPct val="0"/>
              </a:spcAft>
              <a:defRPr sz="3300">
                <a:solidFill>
                  <a:schemeClr val="tx2"/>
                </a:solidFill>
                <a:latin typeface="Arial" pitchFamily="34" charset="0"/>
                <a:cs typeface="Arial" pitchFamily="34" charset="0"/>
              </a:defRPr>
            </a:lvl6pPr>
            <a:lvl7pPr marL="685800" algn="ctr" rtl="0" eaLnBrk="1" fontAlgn="base" hangingPunct="1">
              <a:spcBef>
                <a:spcPct val="0"/>
              </a:spcBef>
              <a:spcAft>
                <a:spcPct val="0"/>
              </a:spcAft>
              <a:defRPr sz="3300">
                <a:solidFill>
                  <a:schemeClr val="tx2"/>
                </a:solidFill>
                <a:latin typeface="Arial" pitchFamily="34" charset="0"/>
                <a:cs typeface="Arial" pitchFamily="34" charset="0"/>
              </a:defRPr>
            </a:lvl7pPr>
            <a:lvl8pPr marL="1028700" algn="ctr" rtl="0" eaLnBrk="1" fontAlgn="base" hangingPunct="1">
              <a:spcBef>
                <a:spcPct val="0"/>
              </a:spcBef>
              <a:spcAft>
                <a:spcPct val="0"/>
              </a:spcAft>
              <a:defRPr sz="3300">
                <a:solidFill>
                  <a:schemeClr val="tx2"/>
                </a:solidFill>
                <a:latin typeface="Arial" pitchFamily="34" charset="0"/>
                <a:cs typeface="Arial" pitchFamily="34" charset="0"/>
              </a:defRPr>
            </a:lvl8pPr>
            <a:lvl9pPr marL="1371600" algn="ctr" rtl="0" eaLnBrk="1" fontAlgn="base" hangingPunct="1">
              <a:spcBef>
                <a:spcPct val="0"/>
              </a:spcBef>
              <a:spcAft>
                <a:spcPct val="0"/>
              </a:spcAft>
              <a:defRPr sz="3300">
                <a:solidFill>
                  <a:schemeClr val="tx2"/>
                </a:solidFill>
                <a:latin typeface="Arial" pitchFamily="34" charset="0"/>
                <a:cs typeface="Arial" pitchFamily="34" charset="0"/>
              </a:defRPr>
            </a:lvl9pPr>
          </a:lstStyle>
          <a:p>
            <a:pPr>
              <a:buClrTx/>
              <a:buNone/>
            </a:pPr>
            <a:endParaRPr lang="en-US" kern="0" dirty="0">
              <a:solidFill>
                <a:schemeClr val="bg1"/>
              </a:solidFill>
            </a:endParaRPr>
          </a:p>
        </p:txBody>
      </p:sp>
      <p:pic>
        <p:nvPicPr>
          <p:cNvPr id="10" name="Picture 9">
            <a:extLst>
              <a:ext uri="{FF2B5EF4-FFF2-40B4-BE49-F238E27FC236}">
                <a16:creationId xmlns:a16="http://schemas.microsoft.com/office/drawing/2014/main" id="{17D4B56B-BD9C-8550-2E67-7573EFC8A7BD}"/>
              </a:ext>
            </a:extLst>
          </p:cNvPr>
          <p:cNvPicPr>
            <a:picLocks noChangeAspect="1"/>
          </p:cNvPicPr>
          <p:nvPr/>
        </p:nvPicPr>
        <p:blipFill>
          <a:blip r:embed="rId2"/>
          <a:stretch>
            <a:fillRect/>
          </a:stretch>
        </p:blipFill>
        <p:spPr>
          <a:xfrm>
            <a:off x="3211995" y="4554495"/>
            <a:ext cx="2720009" cy="1532272"/>
          </a:xfrm>
          <a:prstGeom prst="rect">
            <a:avLst/>
          </a:prstGeom>
        </p:spPr>
      </p:pic>
      <p:sp>
        <p:nvSpPr>
          <p:cNvPr id="3" name="Text Placeholder 2">
            <a:extLst>
              <a:ext uri="{FF2B5EF4-FFF2-40B4-BE49-F238E27FC236}">
                <a16:creationId xmlns:a16="http://schemas.microsoft.com/office/drawing/2014/main" id="{39B056C3-2019-B406-B923-FB0A68BB9435}"/>
              </a:ext>
            </a:extLst>
          </p:cNvPr>
          <p:cNvSpPr>
            <a:spLocks noGrp="1"/>
          </p:cNvSpPr>
          <p:nvPr>
            <p:ph type="body" sz="quarter" idx="13" hasCustomPrompt="1"/>
          </p:nvPr>
        </p:nvSpPr>
        <p:spPr>
          <a:xfrm>
            <a:off x="606357" y="1769441"/>
            <a:ext cx="3478626" cy="914400"/>
          </a:xfrm>
        </p:spPr>
        <p:txBody>
          <a:bodyPr/>
          <a:lstStyle>
            <a:lvl1pPr marL="0" indent="0">
              <a:buNone/>
              <a:defRPr sz="3200">
                <a:solidFill>
                  <a:schemeClr val="bg1"/>
                </a:solidFill>
              </a:defRPr>
            </a:lvl1pPr>
          </a:lstStyle>
          <a:p>
            <a:pPr lvl="0"/>
            <a:r>
              <a:rPr lang="en-US" dirty="0"/>
              <a:t>Placeholder</a:t>
            </a:r>
          </a:p>
        </p:txBody>
      </p:sp>
    </p:spTree>
    <p:extLst>
      <p:ext uri="{BB962C8B-B14F-4D97-AF65-F5344CB8AC3E}">
        <p14:creationId xmlns:p14="http://schemas.microsoft.com/office/powerpoint/2010/main" val="399580181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8D5B1BC2-7DC9-274F-9AA5-41AD410B73E8}" type="datetime1">
              <a:rPr lang="en-US" smtClean="0"/>
              <a:t>12/2/24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pic>
        <p:nvPicPr>
          <p:cNvPr id="8" name="Picture 7" descr="A black background with purple letters&#10;&#10;Description automatically generated">
            <a:extLst>
              <a:ext uri="{FF2B5EF4-FFF2-40B4-BE49-F238E27FC236}">
                <a16:creationId xmlns:a16="http://schemas.microsoft.com/office/drawing/2014/main" id="{0C1E545A-8684-E274-1BDD-2502E7C00AB2}"/>
              </a:ext>
            </a:extLst>
          </p:cNvPr>
          <p:cNvPicPr>
            <a:picLocks noChangeAspect="1"/>
          </p:cNvPicPr>
          <p:nvPr/>
        </p:nvPicPr>
        <p:blipFill>
          <a:blip r:embed="rId2"/>
          <a:stretch>
            <a:fillRect/>
          </a:stretch>
        </p:blipFill>
        <p:spPr>
          <a:xfrm>
            <a:off x="0" y="6328918"/>
            <a:ext cx="1396448" cy="785114"/>
          </a:xfrm>
          <a:prstGeom prst="rect">
            <a:avLst/>
          </a:prstGeom>
        </p:spPr>
      </p:pic>
    </p:spTree>
    <p:extLst>
      <p:ext uri="{BB962C8B-B14F-4D97-AF65-F5344CB8AC3E}">
        <p14:creationId xmlns:p14="http://schemas.microsoft.com/office/powerpoint/2010/main" val="385376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fld id="{B7F9541A-B732-0842-A74F-0C72DB237063}" type="datetime1">
              <a:rPr lang="en-US" smtClean="0"/>
              <a:t>12/2/24</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2490774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F397BA72-28C9-9A46-8637-8A409BF0CACF}" type="datetime1">
              <a:rPr lang="en-US" smtClean="0"/>
              <a:t>12/2/24</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pic>
        <p:nvPicPr>
          <p:cNvPr id="6" name="Picture 5" descr="A black background with purple letters&#10;&#10;Description automatically generated">
            <a:extLst>
              <a:ext uri="{FF2B5EF4-FFF2-40B4-BE49-F238E27FC236}">
                <a16:creationId xmlns:a16="http://schemas.microsoft.com/office/drawing/2014/main" id="{73709BB1-05FC-92CD-8075-AC4198DEDB54}"/>
              </a:ext>
            </a:extLst>
          </p:cNvPr>
          <p:cNvPicPr>
            <a:picLocks noChangeAspect="1"/>
          </p:cNvPicPr>
          <p:nvPr/>
        </p:nvPicPr>
        <p:blipFill>
          <a:blip r:embed="rId2"/>
          <a:stretch>
            <a:fillRect/>
          </a:stretch>
        </p:blipFill>
        <p:spPr>
          <a:xfrm>
            <a:off x="0" y="6328918"/>
            <a:ext cx="1396448" cy="785114"/>
          </a:xfrm>
          <a:prstGeom prst="rect">
            <a:avLst/>
          </a:prstGeom>
        </p:spPr>
      </p:pic>
    </p:spTree>
    <p:extLst>
      <p:ext uri="{BB962C8B-B14F-4D97-AF65-F5344CB8AC3E}">
        <p14:creationId xmlns:p14="http://schemas.microsoft.com/office/powerpoint/2010/main" val="3153941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C54BA4BC-FC40-B844-8CA3-66DD08AD127A}" type="datetime1">
              <a:rPr lang="en-US" smtClean="0"/>
              <a:t>12/2/24</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896377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A0381634-E977-7043-B341-F77FCA8D6817}" type="datetime1">
              <a:rPr lang="en-US" smtClean="0"/>
              <a:t>12/2/24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2460716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C242C96D-D083-B04B-BE8C-D38697A2B148}" type="datetime1">
              <a:rPr lang="en-US" smtClean="0"/>
              <a:t>12/2/24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2356817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36525"/>
            <a:ext cx="8229600" cy="729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57200" y="1021899"/>
            <a:ext cx="8229600" cy="481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299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050">
                <a:latin typeface="Arial" charset="0"/>
              </a:defRPr>
            </a:lvl1pPr>
          </a:lstStyle>
          <a:p>
            <a:fld id="{C3BC7800-B276-A64A-8AB0-19972C98F17B}" type="datetime1">
              <a:rPr lang="en-US" smtClean="0"/>
              <a:t>12/2/24</a:t>
            </a:fld>
            <a:endParaRPr lang="en-US"/>
          </a:p>
        </p:txBody>
      </p:sp>
      <p:sp>
        <p:nvSpPr>
          <p:cNvPr id="21299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ClrTx/>
              <a:buFontTx/>
              <a:buNone/>
              <a:defRPr sz="1050">
                <a:latin typeface="Arial" charset="0"/>
              </a:defRPr>
            </a:lvl1pPr>
          </a:lstStyle>
          <a:p>
            <a:endParaRPr lang="en-US"/>
          </a:p>
        </p:txBody>
      </p:sp>
      <p:sp>
        <p:nvSpPr>
          <p:cNvPr id="21299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050">
                <a:latin typeface="Arial" charset="0"/>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410353749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hf hdr="0" ftr="0" dt="0"/>
  <p:txStyles>
    <p:titleStyle>
      <a:lvl1pPr algn="ctr" rtl="0" eaLnBrk="1" fontAlgn="base" hangingPunct="1">
        <a:spcBef>
          <a:spcPct val="0"/>
        </a:spcBef>
        <a:spcAft>
          <a:spcPct val="0"/>
        </a:spcAft>
        <a:defRPr sz="3300">
          <a:solidFill>
            <a:srgbClr val="600592"/>
          </a:solidFill>
          <a:latin typeface="Tahoma" panose="020B0604030504040204" pitchFamily="34" charset="0"/>
          <a:ea typeface="Tahoma" panose="020B0604030504040204" pitchFamily="34" charset="0"/>
          <a:cs typeface="Tahoma" panose="020B0604030504040204" pitchFamily="34" charset="0"/>
        </a:defRPr>
      </a:lvl1pPr>
      <a:lvl2pPr algn="ctr" rtl="0" eaLnBrk="1" fontAlgn="base" hangingPunct="1">
        <a:spcBef>
          <a:spcPct val="0"/>
        </a:spcBef>
        <a:spcAft>
          <a:spcPct val="0"/>
        </a:spcAft>
        <a:defRPr sz="3300">
          <a:solidFill>
            <a:schemeClr val="tx2"/>
          </a:solidFill>
          <a:latin typeface="Arial" pitchFamily="34" charset="0"/>
          <a:cs typeface="Arial" pitchFamily="34" charset="0"/>
        </a:defRPr>
      </a:lvl2pPr>
      <a:lvl3pPr algn="ctr" rtl="0" eaLnBrk="1" fontAlgn="base" hangingPunct="1">
        <a:spcBef>
          <a:spcPct val="0"/>
        </a:spcBef>
        <a:spcAft>
          <a:spcPct val="0"/>
        </a:spcAft>
        <a:defRPr sz="3300">
          <a:solidFill>
            <a:schemeClr val="tx2"/>
          </a:solidFill>
          <a:latin typeface="Arial" pitchFamily="34" charset="0"/>
          <a:cs typeface="Arial" pitchFamily="34" charset="0"/>
        </a:defRPr>
      </a:lvl3pPr>
      <a:lvl4pPr algn="ctr" rtl="0" eaLnBrk="1" fontAlgn="base" hangingPunct="1">
        <a:spcBef>
          <a:spcPct val="0"/>
        </a:spcBef>
        <a:spcAft>
          <a:spcPct val="0"/>
        </a:spcAft>
        <a:defRPr sz="3300">
          <a:solidFill>
            <a:schemeClr val="tx2"/>
          </a:solidFill>
          <a:latin typeface="Arial" pitchFamily="34" charset="0"/>
          <a:cs typeface="Arial" pitchFamily="34" charset="0"/>
        </a:defRPr>
      </a:lvl4pPr>
      <a:lvl5pPr algn="ctr" rtl="0" eaLnBrk="1" fontAlgn="base" hangingPunct="1">
        <a:spcBef>
          <a:spcPct val="0"/>
        </a:spcBef>
        <a:spcAft>
          <a:spcPct val="0"/>
        </a:spcAft>
        <a:defRPr sz="3300">
          <a:solidFill>
            <a:schemeClr val="tx2"/>
          </a:solidFill>
          <a:latin typeface="Arial" pitchFamily="34" charset="0"/>
          <a:cs typeface="Arial" pitchFamily="34" charset="0"/>
        </a:defRPr>
      </a:lvl5pPr>
      <a:lvl6pPr marL="342900" algn="ctr" rtl="0" eaLnBrk="1" fontAlgn="base" hangingPunct="1">
        <a:spcBef>
          <a:spcPct val="0"/>
        </a:spcBef>
        <a:spcAft>
          <a:spcPct val="0"/>
        </a:spcAft>
        <a:defRPr sz="3300">
          <a:solidFill>
            <a:schemeClr val="tx2"/>
          </a:solidFill>
          <a:latin typeface="Arial" pitchFamily="34" charset="0"/>
          <a:cs typeface="Arial" pitchFamily="34" charset="0"/>
        </a:defRPr>
      </a:lvl6pPr>
      <a:lvl7pPr marL="685800" algn="ctr" rtl="0" eaLnBrk="1" fontAlgn="base" hangingPunct="1">
        <a:spcBef>
          <a:spcPct val="0"/>
        </a:spcBef>
        <a:spcAft>
          <a:spcPct val="0"/>
        </a:spcAft>
        <a:defRPr sz="3300">
          <a:solidFill>
            <a:schemeClr val="tx2"/>
          </a:solidFill>
          <a:latin typeface="Arial" pitchFamily="34" charset="0"/>
          <a:cs typeface="Arial" pitchFamily="34" charset="0"/>
        </a:defRPr>
      </a:lvl7pPr>
      <a:lvl8pPr marL="1028700" algn="ctr" rtl="0" eaLnBrk="1" fontAlgn="base" hangingPunct="1">
        <a:spcBef>
          <a:spcPct val="0"/>
        </a:spcBef>
        <a:spcAft>
          <a:spcPct val="0"/>
        </a:spcAft>
        <a:defRPr sz="3300">
          <a:solidFill>
            <a:schemeClr val="tx2"/>
          </a:solidFill>
          <a:latin typeface="Arial" pitchFamily="34" charset="0"/>
          <a:cs typeface="Arial" pitchFamily="34" charset="0"/>
        </a:defRPr>
      </a:lvl8pPr>
      <a:lvl9pPr marL="1371600" algn="ctr" rtl="0" eaLnBrk="1" fontAlgn="base" hangingPunct="1">
        <a:spcBef>
          <a:spcPct val="0"/>
        </a:spcBef>
        <a:spcAft>
          <a:spcPct val="0"/>
        </a:spcAft>
        <a:defRPr sz="3300">
          <a:solidFill>
            <a:schemeClr val="tx2"/>
          </a:solidFill>
          <a:latin typeface="Arial" pitchFamily="34" charset="0"/>
          <a:cs typeface="Arial" pitchFamily="34" charset="0"/>
        </a:defRPr>
      </a:lvl9pPr>
    </p:titleStyle>
    <p:bodyStyle>
      <a:lvl1pPr marL="257175" indent="-257175" algn="l" rtl="0" eaLnBrk="1" fontAlgn="base" hangingPunct="1">
        <a:spcBef>
          <a:spcPct val="2000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57213" indent="-214313" algn="l" rtl="0" eaLnBrk="1" fontAlgn="base" hangingPunct="1">
        <a:spcBef>
          <a:spcPct val="20000"/>
        </a:spcBef>
        <a:spcAft>
          <a:spcPct val="0"/>
        </a:spcAft>
        <a:buChar char="–"/>
        <a:defRPr sz="18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57250" indent="-171450" algn="l" rtl="0" eaLnBrk="1" fontAlgn="base" hangingPunct="1">
        <a:spcBef>
          <a:spcPct val="20000"/>
        </a:spcBef>
        <a:spcAft>
          <a:spcPct val="0"/>
        </a:spcAft>
        <a:buChar char="•"/>
        <a:defRPr sz="16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2001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5430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rtl="0" eaLnBrk="1" fontAlgn="base" hangingPunct="1">
        <a:spcBef>
          <a:spcPct val="20000"/>
        </a:spcBef>
        <a:spcAft>
          <a:spcPct val="0"/>
        </a:spcAft>
        <a:buChar char="»"/>
        <a:defRPr sz="1500">
          <a:solidFill>
            <a:schemeClr val="tx1"/>
          </a:solidFill>
          <a:latin typeface="+mn-lt"/>
          <a:cs typeface="+mn-cs"/>
        </a:defRPr>
      </a:lvl6pPr>
      <a:lvl7pPr marL="2228850" indent="-171450" algn="l" rtl="0" eaLnBrk="1" fontAlgn="base" hangingPunct="1">
        <a:spcBef>
          <a:spcPct val="20000"/>
        </a:spcBef>
        <a:spcAft>
          <a:spcPct val="0"/>
        </a:spcAft>
        <a:buChar char="»"/>
        <a:defRPr sz="1500">
          <a:solidFill>
            <a:schemeClr val="tx1"/>
          </a:solidFill>
          <a:latin typeface="+mn-lt"/>
          <a:cs typeface="+mn-cs"/>
        </a:defRPr>
      </a:lvl7pPr>
      <a:lvl8pPr marL="2571750" indent="-171450" algn="l" rtl="0" eaLnBrk="1" fontAlgn="base" hangingPunct="1">
        <a:spcBef>
          <a:spcPct val="20000"/>
        </a:spcBef>
        <a:spcAft>
          <a:spcPct val="0"/>
        </a:spcAft>
        <a:buChar char="»"/>
        <a:defRPr sz="1500">
          <a:solidFill>
            <a:schemeClr val="tx1"/>
          </a:solidFill>
          <a:latin typeface="+mn-lt"/>
          <a:cs typeface="+mn-cs"/>
        </a:defRPr>
      </a:lvl8pPr>
      <a:lvl9pPr marL="2914650" indent="-171450" algn="l" rtl="0" eaLnBrk="1" fontAlgn="base" hangingPunct="1">
        <a:spcBef>
          <a:spcPct val="20000"/>
        </a:spcBef>
        <a:spcAft>
          <a:spcPct val="0"/>
        </a:spcAft>
        <a:buChar char="»"/>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notesSlide" Target="../notesSlides/notesSlide6.xml"/><Relationship Id="rId16"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5" Type="http://schemas.openxmlformats.org/officeDocument/2006/relationships/image" Target="../media/image2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 Id="rId14" Type="http://schemas.openxmlformats.org/officeDocument/2006/relationships/image" Target="../media/image2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notesSlide" Target="../notesSlides/notesSlide10.xml"/><Relationship Id="rId7"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13.jpeg"/><Relationship Id="rId10" Type="http://schemas.openxmlformats.org/officeDocument/2006/relationships/image" Target="../media/image28.jpeg"/><Relationship Id="rId4" Type="http://schemas.openxmlformats.org/officeDocument/2006/relationships/image" Target="../media/image18.png"/><Relationship Id="rId9"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emf"/></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FFC07-3828-6FDB-8B93-EA871DD298E9}"/>
              </a:ext>
            </a:extLst>
          </p:cNvPr>
          <p:cNvSpPr>
            <a:spLocks noGrp="1"/>
          </p:cNvSpPr>
          <p:nvPr>
            <p:ph type="ctrTitle"/>
          </p:nvPr>
        </p:nvSpPr>
        <p:spPr>
          <a:xfrm>
            <a:off x="685800" y="732553"/>
            <a:ext cx="7772400" cy="1470025"/>
          </a:xfrm>
        </p:spPr>
        <p:txBody>
          <a:bodyPr/>
          <a:lstStyle/>
          <a:p>
            <a:r>
              <a:rPr lang="en-US" dirty="0"/>
              <a:t>Topic 10 – Recommender Systems and Ensembles </a:t>
            </a:r>
          </a:p>
        </p:txBody>
      </p:sp>
      <p:sp>
        <p:nvSpPr>
          <p:cNvPr id="3" name="Subtitle 2">
            <a:extLst>
              <a:ext uri="{FF2B5EF4-FFF2-40B4-BE49-F238E27FC236}">
                <a16:creationId xmlns:a16="http://schemas.microsoft.com/office/drawing/2014/main" id="{6C775E86-3AC1-27FE-A80E-914C9B637816}"/>
              </a:ext>
            </a:extLst>
          </p:cNvPr>
          <p:cNvSpPr>
            <a:spLocks noGrp="1"/>
          </p:cNvSpPr>
          <p:nvPr>
            <p:ph type="subTitle" idx="1"/>
          </p:nvPr>
        </p:nvSpPr>
        <p:spPr>
          <a:xfrm>
            <a:off x="1143000" y="2354580"/>
            <a:ext cx="6400800" cy="1537556"/>
          </a:xfrm>
        </p:spPr>
        <p:txBody>
          <a:bodyPr/>
          <a:lstStyle/>
          <a:p>
            <a:r>
              <a:rPr lang="en-US" dirty="0"/>
              <a:t>Data Science for Business</a:t>
            </a:r>
          </a:p>
          <a:p>
            <a:r>
              <a:rPr lang="en-US" dirty="0"/>
              <a:t>Prof: Chris Volinsky</a:t>
            </a:r>
          </a:p>
          <a:p>
            <a:r>
              <a:rPr lang="en-US" dirty="0"/>
              <a:t>NYU Stern:  Fall 2024</a:t>
            </a:r>
          </a:p>
        </p:txBody>
      </p:sp>
      <p:sp>
        <p:nvSpPr>
          <p:cNvPr id="4" name="Slide Number Placeholder 3">
            <a:extLst>
              <a:ext uri="{FF2B5EF4-FFF2-40B4-BE49-F238E27FC236}">
                <a16:creationId xmlns:a16="http://schemas.microsoft.com/office/drawing/2014/main" id="{6EAF9755-800C-BAA7-9886-5018A613A8E7}"/>
              </a:ext>
            </a:extLst>
          </p:cNvPr>
          <p:cNvSpPr>
            <a:spLocks noGrp="1"/>
          </p:cNvSpPr>
          <p:nvPr>
            <p:ph type="sldNum" sz="quarter" idx="12"/>
          </p:nvPr>
        </p:nvSpPr>
        <p:spPr/>
        <p:txBody>
          <a:bodyPr/>
          <a:lstStyle/>
          <a:p>
            <a:fld id="{ABBEE3BA-F264-1746-880E-39AD601DF2B1}" type="slidenum">
              <a:rPr lang="en-US" smtClean="0"/>
              <a:t>1</a:t>
            </a:fld>
            <a:endParaRPr lang="en-US"/>
          </a:p>
        </p:txBody>
      </p:sp>
    </p:spTree>
    <p:extLst>
      <p:ext uri="{BB962C8B-B14F-4D97-AF65-F5344CB8AC3E}">
        <p14:creationId xmlns:p14="http://schemas.microsoft.com/office/powerpoint/2010/main" val="1941828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75FA3215-CC14-2161-3301-B3F8620C63D1}"/>
              </a:ext>
            </a:extLst>
          </p:cNvPr>
          <p:cNvSpPr>
            <a:spLocks noGrp="1"/>
          </p:cNvSpPr>
          <p:nvPr>
            <p:ph type="title"/>
          </p:nvPr>
        </p:nvSpPr>
        <p:spPr>
          <a:xfrm>
            <a:off x="703385" y="263769"/>
            <a:ext cx="7620000" cy="633046"/>
          </a:xfrm>
        </p:spPr>
        <p:txBody>
          <a:bodyPr/>
          <a:lstStyle/>
          <a:p>
            <a:r>
              <a:rPr lang="en-US" altLang="en-US" dirty="0">
                <a:ea typeface="ＭＳ Ｐゴシック" panose="020B0600070205080204" pitchFamily="34" charset="-128"/>
              </a:rPr>
              <a:t>Data for Recommender Systems</a:t>
            </a:r>
          </a:p>
        </p:txBody>
      </p:sp>
      <p:sp>
        <p:nvSpPr>
          <p:cNvPr id="19458" name="Content Placeholder 2">
            <a:extLst>
              <a:ext uri="{FF2B5EF4-FFF2-40B4-BE49-F238E27FC236}">
                <a16:creationId xmlns:a16="http://schemas.microsoft.com/office/drawing/2014/main" id="{CFEF6C2A-6956-8B9A-7F0E-17C3766411FB}"/>
              </a:ext>
            </a:extLst>
          </p:cNvPr>
          <p:cNvSpPr>
            <a:spLocks noGrp="1"/>
          </p:cNvSpPr>
          <p:nvPr>
            <p:ph idx="1"/>
          </p:nvPr>
        </p:nvSpPr>
        <p:spPr>
          <a:xfrm>
            <a:off x="397608" y="1525465"/>
            <a:ext cx="7733567" cy="4875335"/>
          </a:xfrm>
        </p:spPr>
        <p:txBody>
          <a:bodyPr/>
          <a:lstStyle/>
          <a:p>
            <a:pPr marL="0" indent="0">
              <a:buNone/>
            </a:pPr>
            <a:r>
              <a:rPr lang="en-US" altLang="en-US" sz="2800" dirty="0">
                <a:ea typeface="ＭＳ Ｐゴシック" panose="020B0600070205080204" pitchFamily="34" charset="-128"/>
              </a:rPr>
              <a:t>Two types of data:</a:t>
            </a:r>
          </a:p>
          <a:p>
            <a:pPr lvl="1"/>
            <a:r>
              <a:rPr lang="en-US" altLang="en-US" sz="2400" dirty="0">
                <a:ea typeface="ＭＳ Ｐゴシック" panose="020B0600070205080204" pitchFamily="34" charset="-128"/>
              </a:rPr>
              <a:t>Explicit data:  user provides information about their preferences</a:t>
            </a:r>
          </a:p>
          <a:p>
            <a:pPr lvl="2"/>
            <a:r>
              <a:rPr lang="en-US" altLang="en-US" dirty="0">
                <a:ea typeface="ＭＳ Ｐゴシック" panose="020B0600070205080204" pitchFamily="34" charset="-128"/>
              </a:rPr>
              <a:t>Pro: high quality ratings</a:t>
            </a:r>
          </a:p>
          <a:p>
            <a:pPr lvl="2"/>
            <a:r>
              <a:rPr lang="en-US" altLang="en-US" dirty="0">
                <a:ea typeface="ＭＳ Ｐゴシック" panose="020B0600070205080204" pitchFamily="34" charset="-128"/>
              </a:rPr>
              <a:t>Con: Hard to get: people cannot be bothered</a:t>
            </a:r>
          </a:p>
          <a:p>
            <a:pPr lvl="1"/>
            <a:endParaRPr lang="en-US" altLang="en-US" dirty="0">
              <a:ea typeface="ＭＳ Ｐゴシック" panose="020B0600070205080204" pitchFamily="34" charset="-128"/>
            </a:endParaRPr>
          </a:p>
          <a:p>
            <a:pPr lvl="1"/>
            <a:r>
              <a:rPr lang="en-US" altLang="en-US" sz="2400" dirty="0">
                <a:ea typeface="ＭＳ Ｐゴシック" panose="020B0600070205080204" pitchFamily="34" charset="-128"/>
              </a:rPr>
              <a:t>Implicit data:  infer whether or not user likes product based on behavior (views, comments, clicks)</a:t>
            </a:r>
          </a:p>
          <a:p>
            <a:pPr lvl="2"/>
            <a:r>
              <a:rPr lang="en-US" altLang="en-US" dirty="0">
                <a:ea typeface="ＭＳ Ｐゴシック" panose="020B0600070205080204" pitchFamily="34" charset="-128"/>
              </a:rPr>
              <a:t>Pro: Much more data available, less invasive</a:t>
            </a:r>
          </a:p>
          <a:p>
            <a:pPr lvl="2"/>
            <a:r>
              <a:rPr lang="en-US" altLang="en-US" dirty="0">
                <a:ea typeface="ＭＳ Ｐゴシック" panose="020B0600070205080204" pitchFamily="34" charset="-128"/>
              </a:rPr>
              <a:t>Con: Inference often wrong (does viewing imply preference?)</a:t>
            </a:r>
          </a:p>
          <a:p>
            <a:pPr lvl="1"/>
            <a:endParaRPr lang="en-US" altLang="en-US" dirty="0">
              <a:ea typeface="ＭＳ Ｐゴシック" panose="020B0600070205080204" pitchFamily="34" charset="-128"/>
            </a:endParaRPr>
          </a:p>
          <a:p>
            <a:pPr lvl="1">
              <a:buFontTx/>
              <a:buNone/>
            </a:pPr>
            <a:endParaRPr lang="en-US" altLang="en-US" sz="2400" dirty="0">
              <a:ea typeface="ＭＳ Ｐゴシック" panose="020B0600070205080204" pitchFamily="34" charset="-128"/>
            </a:endParaRPr>
          </a:p>
        </p:txBody>
      </p:sp>
      <p:sp>
        <p:nvSpPr>
          <p:cNvPr id="19460" name="Slide Number Placeholder 4">
            <a:extLst>
              <a:ext uri="{FF2B5EF4-FFF2-40B4-BE49-F238E27FC236}">
                <a16:creationId xmlns:a16="http://schemas.microsoft.com/office/drawing/2014/main" id="{F3756532-D465-D58A-A62A-493BA6AA35AF}"/>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10</a:t>
            </a:fld>
            <a:endParaRPr lang="en-US" altLang="en-US" sz="1292"/>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5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45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45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4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uiExpand="1"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D3E46-6787-31B7-FEBB-311EBF55A178}"/>
              </a:ext>
            </a:extLst>
          </p:cNvPr>
          <p:cNvSpPr>
            <a:spLocks noGrp="1"/>
          </p:cNvSpPr>
          <p:nvPr>
            <p:ph type="title"/>
          </p:nvPr>
        </p:nvSpPr>
        <p:spPr/>
        <p:txBody>
          <a:bodyPr/>
          <a:lstStyle/>
          <a:p>
            <a:r>
              <a:rPr lang="en-US" dirty="0" err="1"/>
              <a:t>RecSys</a:t>
            </a:r>
            <a:r>
              <a:rPr lang="en-US" dirty="0"/>
              <a:t> 1: Content-based</a:t>
            </a:r>
          </a:p>
        </p:txBody>
      </p:sp>
      <p:sp>
        <p:nvSpPr>
          <p:cNvPr id="3" name="Content Placeholder 2">
            <a:extLst>
              <a:ext uri="{FF2B5EF4-FFF2-40B4-BE49-F238E27FC236}">
                <a16:creationId xmlns:a16="http://schemas.microsoft.com/office/drawing/2014/main" id="{EABDB2E2-A036-8949-316B-A77BB99B083E}"/>
              </a:ext>
            </a:extLst>
          </p:cNvPr>
          <p:cNvSpPr>
            <a:spLocks noGrp="1"/>
          </p:cNvSpPr>
          <p:nvPr>
            <p:ph idx="1"/>
          </p:nvPr>
        </p:nvSpPr>
        <p:spPr>
          <a:xfrm>
            <a:off x="457200" y="1021899"/>
            <a:ext cx="8229600" cy="1066208"/>
          </a:xfrm>
        </p:spPr>
        <p:txBody>
          <a:bodyPr/>
          <a:lstStyle/>
          <a:p>
            <a:r>
              <a:rPr lang="en-US" dirty="0"/>
              <a:t>Fit models based on a massive set of engineered features</a:t>
            </a:r>
          </a:p>
        </p:txBody>
      </p:sp>
      <p:sp>
        <p:nvSpPr>
          <p:cNvPr id="4" name="Slide Number Placeholder 3">
            <a:extLst>
              <a:ext uri="{FF2B5EF4-FFF2-40B4-BE49-F238E27FC236}">
                <a16:creationId xmlns:a16="http://schemas.microsoft.com/office/drawing/2014/main" id="{8BFF6EA5-F075-8574-2513-7B601125EA24}"/>
              </a:ext>
            </a:extLst>
          </p:cNvPr>
          <p:cNvSpPr>
            <a:spLocks noGrp="1"/>
          </p:cNvSpPr>
          <p:nvPr>
            <p:ph type="sldNum" sz="quarter" idx="10"/>
          </p:nvPr>
        </p:nvSpPr>
        <p:spPr/>
        <p:txBody>
          <a:bodyPr/>
          <a:lstStyle/>
          <a:p>
            <a:fld id="{ABBEE3BA-F264-1746-880E-39AD601DF2B1}" type="slidenum">
              <a:rPr lang="en-US" smtClean="0"/>
              <a:t>11</a:t>
            </a:fld>
            <a:endParaRPr lang="en-US"/>
          </a:p>
        </p:txBody>
      </p:sp>
      <p:pic>
        <p:nvPicPr>
          <p:cNvPr id="20482" name="Picture 2" descr="Pulp Fiction | Rotten Tomatoes">
            <a:extLst>
              <a:ext uri="{FF2B5EF4-FFF2-40B4-BE49-F238E27FC236}">
                <a16:creationId xmlns:a16="http://schemas.microsoft.com/office/drawing/2014/main" id="{73E9EBB2-1FE8-19BA-ECD8-FE2180E41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122" y="2500336"/>
            <a:ext cx="2808667" cy="37448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F1941E-1CF8-CF5D-1BC7-4A645C3CC0DF}"/>
              </a:ext>
            </a:extLst>
          </p:cNvPr>
          <p:cNvSpPr txBox="1"/>
          <p:nvPr/>
        </p:nvSpPr>
        <p:spPr>
          <a:xfrm>
            <a:off x="1064525" y="1897039"/>
            <a:ext cx="2190984" cy="400110"/>
          </a:xfrm>
          <a:prstGeom prst="rect">
            <a:avLst/>
          </a:prstGeom>
          <a:no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Gwenda watches:</a:t>
            </a:r>
          </a:p>
        </p:txBody>
      </p:sp>
      <p:graphicFrame>
        <p:nvGraphicFramePr>
          <p:cNvPr id="7" name="Table 6">
            <a:extLst>
              <a:ext uri="{FF2B5EF4-FFF2-40B4-BE49-F238E27FC236}">
                <a16:creationId xmlns:a16="http://schemas.microsoft.com/office/drawing/2014/main" id="{5A500045-C9B4-9E61-409F-3F1C6924DEA5}"/>
              </a:ext>
            </a:extLst>
          </p:cNvPr>
          <p:cNvGraphicFramePr>
            <a:graphicFrameLocks noGrp="1"/>
          </p:cNvGraphicFramePr>
          <p:nvPr>
            <p:extLst>
              <p:ext uri="{D42A27DB-BD31-4B8C-83A1-F6EECF244321}">
                <p14:modId xmlns:p14="http://schemas.microsoft.com/office/powerpoint/2010/main" val="569389613"/>
              </p:ext>
            </p:extLst>
          </p:nvPr>
        </p:nvGraphicFramePr>
        <p:xfrm>
          <a:off x="4329132" y="1678675"/>
          <a:ext cx="3900468" cy="5030784"/>
        </p:xfrm>
        <a:graphic>
          <a:graphicData uri="http://schemas.openxmlformats.org/drawingml/2006/table">
            <a:tbl>
              <a:tblPr firstRow="1" bandRow="1">
                <a:tableStyleId>{5C22544A-7EE6-4342-B048-85BDC9FD1C3A}</a:tableStyleId>
              </a:tblPr>
              <a:tblGrid>
                <a:gridCol w="1950234">
                  <a:extLst>
                    <a:ext uri="{9D8B030D-6E8A-4147-A177-3AD203B41FA5}">
                      <a16:colId xmlns:a16="http://schemas.microsoft.com/office/drawing/2014/main" val="1274465805"/>
                    </a:ext>
                  </a:extLst>
                </a:gridCol>
                <a:gridCol w="1950234">
                  <a:extLst>
                    <a:ext uri="{9D8B030D-6E8A-4147-A177-3AD203B41FA5}">
                      <a16:colId xmlns:a16="http://schemas.microsoft.com/office/drawing/2014/main" val="882357318"/>
                    </a:ext>
                  </a:extLst>
                </a:gridCol>
              </a:tblGrid>
              <a:tr h="365904">
                <a:tc>
                  <a:txBody>
                    <a:bodyPr/>
                    <a:lstStyle/>
                    <a:p>
                      <a:endParaRPr lang="en-US"/>
                    </a:p>
                  </a:txBody>
                  <a:tcPr/>
                </a:tc>
                <a:tc>
                  <a:txBody>
                    <a:bodyPr/>
                    <a:lstStyle/>
                    <a:p>
                      <a:r>
                        <a:rPr lang="en-US" dirty="0"/>
                        <a:t>Gwenda</a:t>
                      </a:r>
                    </a:p>
                  </a:txBody>
                  <a:tcPr/>
                </a:tc>
                <a:extLst>
                  <a:ext uri="{0D108BD9-81ED-4DB2-BD59-A6C34878D82A}">
                    <a16:rowId xmlns:a16="http://schemas.microsoft.com/office/drawing/2014/main" val="3168031233"/>
                  </a:ext>
                </a:extLst>
              </a:tr>
              <a:tr h="365904">
                <a:tc>
                  <a:txBody>
                    <a:bodyPr/>
                    <a:lstStyle/>
                    <a:p>
                      <a:r>
                        <a:rPr lang="en-US" dirty="0"/>
                        <a:t>Actor: John Travolta</a:t>
                      </a:r>
                    </a:p>
                  </a:txBody>
                  <a:tcPr/>
                </a:tc>
                <a:tc>
                  <a:txBody>
                    <a:bodyPr/>
                    <a:lstStyle/>
                    <a:p>
                      <a:r>
                        <a:rPr lang="en-US" dirty="0"/>
                        <a:t>1</a:t>
                      </a:r>
                    </a:p>
                  </a:txBody>
                  <a:tcPr/>
                </a:tc>
                <a:extLst>
                  <a:ext uri="{0D108BD9-81ED-4DB2-BD59-A6C34878D82A}">
                    <a16:rowId xmlns:a16="http://schemas.microsoft.com/office/drawing/2014/main" val="2346918447"/>
                  </a:ext>
                </a:extLst>
              </a:tr>
              <a:tr h="365904">
                <a:tc>
                  <a:txBody>
                    <a:bodyPr/>
                    <a:lstStyle/>
                    <a:p>
                      <a:r>
                        <a:rPr lang="en-US" dirty="0"/>
                        <a:t>Actor: Uma Thurman</a:t>
                      </a:r>
                    </a:p>
                  </a:txBody>
                  <a:tcPr/>
                </a:tc>
                <a:tc>
                  <a:txBody>
                    <a:bodyPr/>
                    <a:lstStyle/>
                    <a:p>
                      <a:r>
                        <a:rPr lang="en-US" dirty="0"/>
                        <a:t>1</a:t>
                      </a:r>
                    </a:p>
                  </a:txBody>
                  <a:tcPr/>
                </a:tc>
                <a:extLst>
                  <a:ext uri="{0D108BD9-81ED-4DB2-BD59-A6C34878D82A}">
                    <a16:rowId xmlns:a16="http://schemas.microsoft.com/office/drawing/2014/main" val="3254475064"/>
                  </a:ext>
                </a:extLst>
              </a:tr>
              <a:tr h="496226">
                <a:tc>
                  <a:txBody>
                    <a:bodyPr/>
                    <a:lstStyle/>
                    <a:p>
                      <a:r>
                        <a:rPr lang="en-US" dirty="0"/>
                        <a:t>Actor: Samuel L. Jackson</a:t>
                      </a:r>
                    </a:p>
                  </a:txBody>
                  <a:tcPr/>
                </a:tc>
                <a:tc>
                  <a:txBody>
                    <a:bodyPr/>
                    <a:lstStyle/>
                    <a:p>
                      <a:r>
                        <a:rPr lang="en-US" dirty="0"/>
                        <a:t>1</a:t>
                      </a:r>
                    </a:p>
                  </a:txBody>
                  <a:tcPr/>
                </a:tc>
                <a:extLst>
                  <a:ext uri="{0D108BD9-81ED-4DB2-BD59-A6C34878D82A}">
                    <a16:rowId xmlns:a16="http://schemas.microsoft.com/office/drawing/2014/main" val="1285364976"/>
                  </a:ext>
                </a:extLst>
              </a:tr>
              <a:tr h="365904">
                <a:tc>
                  <a:txBody>
                    <a:bodyPr/>
                    <a:lstStyle/>
                    <a:p>
                      <a:r>
                        <a:rPr lang="en-US" dirty="0"/>
                        <a:t>Actor: Bruce Willis</a:t>
                      </a:r>
                    </a:p>
                  </a:txBody>
                  <a:tcPr/>
                </a:tc>
                <a:tc>
                  <a:txBody>
                    <a:bodyPr/>
                    <a:lstStyle/>
                    <a:p>
                      <a:r>
                        <a:rPr lang="en-US" dirty="0"/>
                        <a:t>1</a:t>
                      </a:r>
                    </a:p>
                  </a:txBody>
                  <a:tcPr/>
                </a:tc>
                <a:extLst>
                  <a:ext uri="{0D108BD9-81ED-4DB2-BD59-A6C34878D82A}">
                    <a16:rowId xmlns:a16="http://schemas.microsoft.com/office/drawing/2014/main" val="3744932853"/>
                  </a:ext>
                </a:extLst>
              </a:tr>
              <a:tr h="365904">
                <a:tc>
                  <a:txBody>
                    <a:bodyPr/>
                    <a:lstStyle/>
                    <a:p>
                      <a:r>
                        <a:rPr lang="en-US" dirty="0"/>
                        <a:t>Genre: Crime</a:t>
                      </a:r>
                    </a:p>
                  </a:txBody>
                  <a:tcPr/>
                </a:tc>
                <a:tc>
                  <a:txBody>
                    <a:bodyPr/>
                    <a:lstStyle/>
                    <a:p>
                      <a:r>
                        <a:rPr lang="en-US" dirty="0"/>
                        <a:t>1</a:t>
                      </a:r>
                    </a:p>
                  </a:txBody>
                  <a:tcPr/>
                </a:tc>
                <a:extLst>
                  <a:ext uri="{0D108BD9-81ED-4DB2-BD59-A6C34878D82A}">
                    <a16:rowId xmlns:a16="http://schemas.microsoft.com/office/drawing/2014/main" val="4128934066"/>
                  </a:ext>
                </a:extLst>
              </a:tr>
              <a:tr h="365904">
                <a:tc>
                  <a:txBody>
                    <a:bodyPr/>
                    <a:lstStyle/>
                    <a:p>
                      <a:r>
                        <a:rPr lang="en-US" dirty="0"/>
                        <a:t>Genre: Action</a:t>
                      </a:r>
                    </a:p>
                  </a:txBody>
                  <a:tcPr/>
                </a:tc>
                <a:tc>
                  <a:txBody>
                    <a:bodyPr/>
                    <a:lstStyle/>
                    <a:p>
                      <a:r>
                        <a:rPr lang="en-US" dirty="0"/>
                        <a:t>1</a:t>
                      </a:r>
                    </a:p>
                  </a:txBody>
                  <a:tcPr/>
                </a:tc>
                <a:extLst>
                  <a:ext uri="{0D108BD9-81ED-4DB2-BD59-A6C34878D82A}">
                    <a16:rowId xmlns:a16="http://schemas.microsoft.com/office/drawing/2014/main" val="148695947"/>
                  </a:ext>
                </a:extLst>
              </a:tr>
              <a:tr h="365904">
                <a:tc>
                  <a:txBody>
                    <a:bodyPr/>
                    <a:lstStyle/>
                    <a:p>
                      <a:r>
                        <a:rPr lang="en-US" dirty="0"/>
                        <a:t>Genre: Suspense</a:t>
                      </a:r>
                    </a:p>
                  </a:txBody>
                  <a:tcPr/>
                </a:tc>
                <a:tc>
                  <a:txBody>
                    <a:bodyPr/>
                    <a:lstStyle/>
                    <a:p>
                      <a:r>
                        <a:rPr lang="en-US" dirty="0"/>
                        <a:t>1</a:t>
                      </a:r>
                    </a:p>
                  </a:txBody>
                  <a:tcPr/>
                </a:tc>
                <a:extLst>
                  <a:ext uri="{0D108BD9-81ED-4DB2-BD59-A6C34878D82A}">
                    <a16:rowId xmlns:a16="http://schemas.microsoft.com/office/drawing/2014/main" val="2749351732"/>
                  </a:ext>
                </a:extLst>
              </a:tr>
              <a:tr h="496226">
                <a:tc>
                  <a:txBody>
                    <a:bodyPr/>
                    <a:lstStyle/>
                    <a:p>
                      <a:r>
                        <a:rPr lang="en-US" dirty="0"/>
                        <a:t>Director: Quentin Tarantino</a:t>
                      </a:r>
                    </a:p>
                  </a:txBody>
                  <a:tcPr/>
                </a:tc>
                <a:tc>
                  <a:txBody>
                    <a:bodyPr/>
                    <a:lstStyle/>
                    <a:p>
                      <a:r>
                        <a:rPr lang="en-US" dirty="0"/>
                        <a:t>1</a:t>
                      </a:r>
                    </a:p>
                  </a:txBody>
                  <a:tcPr/>
                </a:tc>
                <a:extLst>
                  <a:ext uri="{0D108BD9-81ED-4DB2-BD59-A6C34878D82A}">
                    <a16:rowId xmlns:a16="http://schemas.microsoft.com/office/drawing/2014/main" val="2699262518"/>
                  </a:ext>
                </a:extLst>
              </a:tr>
              <a:tr h="365904">
                <a:tc>
                  <a:txBody>
                    <a:bodyPr/>
                    <a:lstStyle/>
                    <a:p>
                      <a:r>
                        <a:rPr lang="en-US" dirty="0"/>
                        <a:t>Era: 1990s</a:t>
                      </a:r>
                    </a:p>
                  </a:txBody>
                  <a:tcPr/>
                </a:tc>
                <a:tc>
                  <a:txBody>
                    <a:bodyPr/>
                    <a:lstStyle/>
                    <a:p>
                      <a:r>
                        <a:rPr lang="en-US" dirty="0"/>
                        <a:t>1</a:t>
                      </a:r>
                    </a:p>
                  </a:txBody>
                  <a:tcPr/>
                </a:tc>
                <a:extLst>
                  <a:ext uri="{0D108BD9-81ED-4DB2-BD59-A6C34878D82A}">
                    <a16:rowId xmlns:a16="http://schemas.microsoft.com/office/drawing/2014/main" val="544897317"/>
                  </a:ext>
                </a:extLst>
              </a:tr>
              <a:tr h="365904">
                <a:tc>
                  <a:txBody>
                    <a:bodyPr/>
                    <a:lstStyle/>
                    <a:p>
                      <a:r>
                        <a:rPr lang="en-US" dirty="0"/>
                        <a:t>Style: Noir</a:t>
                      </a:r>
                    </a:p>
                  </a:txBody>
                  <a:tcPr/>
                </a:tc>
                <a:tc>
                  <a:txBody>
                    <a:bodyPr/>
                    <a:lstStyle/>
                    <a:p>
                      <a:r>
                        <a:rPr lang="en-US" dirty="0"/>
                        <a:t>1</a:t>
                      </a:r>
                    </a:p>
                  </a:txBody>
                  <a:tcPr/>
                </a:tc>
                <a:extLst>
                  <a:ext uri="{0D108BD9-81ED-4DB2-BD59-A6C34878D82A}">
                    <a16:rowId xmlns:a16="http://schemas.microsoft.com/office/drawing/2014/main" val="3384712887"/>
                  </a:ext>
                </a:extLst>
              </a:tr>
              <a:tr h="365904">
                <a:tc>
                  <a:txBody>
                    <a:bodyPr/>
                    <a:lstStyle/>
                    <a:p>
                      <a:r>
                        <a:rPr lang="en-US" dirty="0"/>
                        <a:t>Writer: Roger </a:t>
                      </a:r>
                      <a:r>
                        <a:rPr lang="en-US" dirty="0" err="1"/>
                        <a:t>Avary</a:t>
                      </a:r>
                      <a:endParaRPr lang="en-US" dirty="0"/>
                    </a:p>
                  </a:txBody>
                  <a:tcPr/>
                </a:tc>
                <a:tc>
                  <a:txBody>
                    <a:bodyPr/>
                    <a:lstStyle/>
                    <a:p>
                      <a:r>
                        <a:rPr lang="en-US" dirty="0"/>
                        <a:t>1</a:t>
                      </a:r>
                    </a:p>
                  </a:txBody>
                  <a:tcPr/>
                </a:tc>
                <a:extLst>
                  <a:ext uri="{0D108BD9-81ED-4DB2-BD59-A6C34878D82A}">
                    <a16:rowId xmlns:a16="http://schemas.microsoft.com/office/drawing/2014/main" val="3235955306"/>
                  </a:ext>
                </a:extLst>
              </a:tr>
              <a:tr h="365904">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536132635"/>
                  </a:ext>
                </a:extLst>
              </a:tr>
            </a:tbl>
          </a:graphicData>
        </a:graphic>
      </p:graphicFrame>
    </p:spTree>
    <p:extLst>
      <p:ext uri="{BB962C8B-B14F-4D97-AF65-F5344CB8AC3E}">
        <p14:creationId xmlns:p14="http://schemas.microsoft.com/office/powerpoint/2010/main" val="98713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8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511A5-E230-A0FA-52A1-786B44656C1B}"/>
              </a:ext>
            </a:extLst>
          </p:cNvPr>
          <p:cNvSpPr>
            <a:spLocks noGrp="1"/>
          </p:cNvSpPr>
          <p:nvPr>
            <p:ph type="title"/>
          </p:nvPr>
        </p:nvSpPr>
        <p:spPr/>
        <p:txBody>
          <a:bodyPr/>
          <a:lstStyle/>
          <a:p>
            <a:r>
              <a:rPr lang="en-US" dirty="0" err="1"/>
              <a:t>RecSys</a:t>
            </a:r>
            <a:r>
              <a:rPr lang="en-US" dirty="0"/>
              <a:t> 1: Content-based</a:t>
            </a:r>
          </a:p>
        </p:txBody>
      </p:sp>
      <p:sp>
        <p:nvSpPr>
          <p:cNvPr id="3" name="Content Placeholder 2">
            <a:extLst>
              <a:ext uri="{FF2B5EF4-FFF2-40B4-BE49-F238E27FC236}">
                <a16:creationId xmlns:a16="http://schemas.microsoft.com/office/drawing/2014/main" id="{B965CA4C-61D2-3F82-2E52-9ABEFB4DBC88}"/>
              </a:ext>
            </a:extLst>
          </p:cNvPr>
          <p:cNvSpPr>
            <a:spLocks noGrp="1"/>
          </p:cNvSpPr>
          <p:nvPr>
            <p:ph idx="1"/>
          </p:nvPr>
        </p:nvSpPr>
        <p:spPr/>
        <p:txBody>
          <a:bodyPr/>
          <a:lstStyle/>
          <a:p>
            <a:r>
              <a:rPr lang="en-US" dirty="0"/>
              <a:t>Pros:</a:t>
            </a:r>
          </a:p>
          <a:p>
            <a:pPr lvl="1"/>
            <a:r>
              <a:rPr lang="en-US" dirty="0"/>
              <a:t>Very clear why a given recommendation was made</a:t>
            </a:r>
          </a:p>
          <a:p>
            <a:r>
              <a:rPr lang="en-US" dirty="0"/>
              <a:t>Cons:</a:t>
            </a:r>
          </a:p>
          <a:p>
            <a:pPr lvl="1"/>
            <a:r>
              <a:rPr lang="en-US" dirty="0"/>
              <a:t>Many arbitrary decision need to be made</a:t>
            </a:r>
          </a:p>
          <a:p>
            <a:pPr lvl="2"/>
            <a:r>
              <a:rPr lang="en-US" dirty="0"/>
              <a:t>Which actors, directors, </a:t>
            </a:r>
            <a:r>
              <a:rPr lang="en-US" dirty="0" err="1"/>
              <a:t>etc</a:t>
            </a:r>
            <a:endParaRPr lang="en-US" dirty="0"/>
          </a:p>
          <a:p>
            <a:pPr lvl="2"/>
            <a:r>
              <a:rPr lang="en-US" dirty="0"/>
              <a:t>What are genres, subgenres</a:t>
            </a:r>
          </a:p>
          <a:p>
            <a:pPr lvl="1"/>
            <a:r>
              <a:rPr lang="en-US" dirty="0"/>
              <a:t>Many thousands of parameters</a:t>
            </a:r>
          </a:p>
          <a:p>
            <a:pPr lvl="2"/>
            <a:r>
              <a:rPr lang="en-US" dirty="0"/>
              <a:t>Needs </a:t>
            </a:r>
            <a:r>
              <a:rPr lang="en-US" dirty="0" err="1"/>
              <a:t>regularlization</a:t>
            </a:r>
            <a:endParaRPr lang="en-US" dirty="0"/>
          </a:p>
          <a:p>
            <a:pPr lvl="1"/>
            <a:r>
              <a:rPr lang="en-US" dirty="0"/>
              <a:t>Does watching Pulp Fiction </a:t>
            </a:r>
            <a:r>
              <a:rPr lang="en-US" i="1" dirty="0"/>
              <a:t>really</a:t>
            </a:r>
            <a:r>
              <a:rPr lang="en-US" dirty="0"/>
              <a:t> mean you want to watch all Travolta movies?  </a:t>
            </a:r>
          </a:p>
        </p:txBody>
      </p:sp>
      <p:sp>
        <p:nvSpPr>
          <p:cNvPr id="4" name="Slide Number Placeholder 3">
            <a:extLst>
              <a:ext uri="{FF2B5EF4-FFF2-40B4-BE49-F238E27FC236}">
                <a16:creationId xmlns:a16="http://schemas.microsoft.com/office/drawing/2014/main" id="{915A30DC-DA57-123E-9819-73FF29B0DD80}"/>
              </a:ext>
            </a:extLst>
          </p:cNvPr>
          <p:cNvSpPr>
            <a:spLocks noGrp="1"/>
          </p:cNvSpPr>
          <p:nvPr>
            <p:ph type="sldNum" sz="quarter" idx="10"/>
          </p:nvPr>
        </p:nvSpPr>
        <p:spPr/>
        <p:txBody>
          <a:bodyPr/>
          <a:lstStyle/>
          <a:p>
            <a:fld id="{ABBEE3BA-F264-1746-880E-39AD601DF2B1}" type="slidenum">
              <a:rPr lang="en-US" smtClean="0"/>
              <a:t>12</a:t>
            </a:fld>
            <a:endParaRPr lang="en-US"/>
          </a:p>
        </p:txBody>
      </p:sp>
      <p:pic>
        <p:nvPicPr>
          <p:cNvPr id="1026" name="Picture 2" descr="MICHAEL 1 Sided ORIGINAL ROLLED 27x41 JOHN TRAVOLTA ANDIE MACDOWELL">
            <a:extLst>
              <a:ext uri="{FF2B5EF4-FFF2-40B4-BE49-F238E27FC236}">
                <a16:creationId xmlns:a16="http://schemas.microsoft.com/office/drawing/2014/main" id="{E3E349E3-7475-350C-965D-1C43C85381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617" y="4398264"/>
            <a:ext cx="1660891" cy="24597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ttlefield Earth movie poster [John Travolta] original 27x40 VG">
            <a:extLst>
              <a:ext uri="{FF2B5EF4-FFF2-40B4-BE49-F238E27FC236}">
                <a16:creationId xmlns:a16="http://schemas.microsoft.com/office/drawing/2014/main" id="{4D929DA8-A436-912E-6C2B-D5EA16B04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707" y="4398264"/>
            <a:ext cx="1659753" cy="2459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5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C3DEE-4717-5E66-AD47-376612BC5178}"/>
              </a:ext>
            </a:extLst>
          </p:cNvPr>
          <p:cNvSpPr>
            <a:spLocks noGrp="1"/>
          </p:cNvSpPr>
          <p:nvPr>
            <p:ph type="title"/>
          </p:nvPr>
        </p:nvSpPr>
        <p:spPr/>
        <p:txBody>
          <a:bodyPr/>
          <a:lstStyle/>
          <a:p>
            <a:r>
              <a:rPr lang="en-US" dirty="0" err="1"/>
              <a:t>RecSys</a:t>
            </a:r>
            <a:r>
              <a:rPr lang="en-US" dirty="0"/>
              <a:t> 2: Similarities</a:t>
            </a:r>
          </a:p>
        </p:txBody>
      </p:sp>
      <p:sp>
        <p:nvSpPr>
          <p:cNvPr id="3" name="Content Placeholder 2">
            <a:extLst>
              <a:ext uri="{FF2B5EF4-FFF2-40B4-BE49-F238E27FC236}">
                <a16:creationId xmlns:a16="http://schemas.microsoft.com/office/drawing/2014/main" id="{D66C765C-0E28-BA0F-05BE-F1D4FED968D0}"/>
              </a:ext>
            </a:extLst>
          </p:cNvPr>
          <p:cNvSpPr>
            <a:spLocks noGrp="1"/>
          </p:cNvSpPr>
          <p:nvPr>
            <p:ph idx="1"/>
          </p:nvPr>
        </p:nvSpPr>
        <p:spPr>
          <a:xfrm>
            <a:off x="333638" y="1292398"/>
            <a:ext cx="8591997" cy="4814202"/>
          </a:xfrm>
        </p:spPr>
        <p:txBody>
          <a:bodyPr/>
          <a:lstStyle/>
          <a:p>
            <a:r>
              <a:rPr lang="en-US" dirty="0"/>
              <a:t>Data is represented as a matrix of users and items</a:t>
            </a:r>
          </a:p>
        </p:txBody>
      </p:sp>
      <p:sp>
        <p:nvSpPr>
          <p:cNvPr id="4" name="Slide Number Placeholder 3">
            <a:extLst>
              <a:ext uri="{FF2B5EF4-FFF2-40B4-BE49-F238E27FC236}">
                <a16:creationId xmlns:a16="http://schemas.microsoft.com/office/drawing/2014/main" id="{5DE40994-A15A-71D9-4FDD-AB41CD289B3C}"/>
              </a:ext>
            </a:extLst>
          </p:cNvPr>
          <p:cNvSpPr>
            <a:spLocks noGrp="1"/>
          </p:cNvSpPr>
          <p:nvPr>
            <p:ph type="sldNum" sz="quarter" idx="10"/>
          </p:nvPr>
        </p:nvSpPr>
        <p:spPr>
          <a:xfrm>
            <a:off x="8434316" y="6265649"/>
            <a:ext cx="593678" cy="476250"/>
          </a:xfrm>
        </p:spPr>
        <p:txBody>
          <a:bodyPr/>
          <a:lstStyle/>
          <a:p>
            <a:fld id="{ABBEE3BA-F264-1746-880E-39AD601DF2B1}" type="slidenum">
              <a:rPr lang="en-US" smtClean="0"/>
              <a:t>13</a:t>
            </a:fld>
            <a:endParaRPr lang="en-US" dirty="0"/>
          </a:p>
        </p:txBody>
      </p:sp>
      <p:graphicFrame>
        <p:nvGraphicFramePr>
          <p:cNvPr id="5" name="Group 3">
            <a:extLst>
              <a:ext uri="{FF2B5EF4-FFF2-40B4-BE49-F238E27FC236}">
                <a16:creationId xmlns:a16="http://schemas.microsoft.com/office/drawing/2014/main" id="{ED6D3DE6-84FB-785A-2C00-5D8290AF251C}"/>
              </a:ext>
            </a:extLst>
          </p:cNvPr>
          <p:cNvGraphicFramePr>
            <a:graphicFrameLocks noGrp="1"/>
          </p:cNvGraphicFramePr>
          <p:nvPr>
            <p:extLst>
              <p:ext uri="{D42A27DB-BD31-4B8C-83A1-F6EECF244321}">
                <p14:modId xmlns:p14="http://schemas.microsoft.com/office/powerpoint/2010/main" val="4037759887"/>
              </p:ext>
            </p:extLst>
          </p:nvPr>
        </p:nvGraphicFramePr>
        <p:xfrm>
          <a:off x="645197" y="2403517"/>
          <a:ext cx="5332522" cy="2986613"/>
        </p:xfrm>
        <a:graphic>
          <a:graphicData uri="http://schemas.openxmlformats.org/drawingml/2006/table">
            <a:tbl>
              <a:tblPr rtl="1"/>
              <a:tblGrid>
                <a:gridCol w="410558">
                  <a:extLst>
                    <a:ext uri="{9D8B030D-6E8A-4147-A177-3AD203B41FA5}">
                      <a16:colId xmlns:a16="http://schemas.microsoft.com/office/drawing/2014/main" val="3768642505"/>
                    </a:ext>
                  </a:extLst>
                </a:gridCol>
                <a:gridCol w="409375">
                  <a:extLst>
                    <a:ext uri="{9D8B030D-6E8A-4147-A177-3AD203B41FA5}">
                      <a16:colId xmlns:a16="http://schemas.microsoft.com/office/drawing/2014/main" val="4016549596"/>
                    </a:ext>
                  </a:extLst>
                </a:gridCol>
                <a:gridCol w="410558">
                  <a:extLst>
                    <a:ext uri="{9D8B030D-6E8A-4147-A177-3AD203B41FA5}">
                      <a16:colId xmlns:a16="http://schemas.microsoft.com/office/drawing/2014/main" val="148285347"/>
                    </a:ext>
                  </a:extLst>
                </a:gridCol>
                <a:gridCol w="410558">
                  <a:extLst>
                    <a:ext uri="{9D8B030D-6E8A-4147-A177-3AD203B41FA5}">
                      <a16:colId xmlns:a16="http://schemas.microsoft.com/office/drawing/2014/main" val="2176148421"/>
                    </a:ext>
                  </a:extLst>
                </a:gridCol>
                <a:gridCol w="409375">
                  <a:extLst>
                    <a:ext uri="{9D8B030D-6E8A-4147-A177-3AD203B41FA5}">
                      <a16:colId xmlns:a16="http://schemas.microsoft.com/office/drawing/2014/main" val="187444599"/>
                    </a:ext>
                  </a:extLst>
                </a:gridCol>
                <a:gridCol w="410558">
                  <a:extLst>
                    <a:ext uri="{9D8B030D-6E8A-4147-A177-3AD203B41FA5}">
                      <a16:colId xmlns:a16="http://schemas.microsoft.com/office/drawing/2014/main" val="416195858"/>
                    </a:ext>
                  </a:extLst>
                </a:gridCol>
                <a:gridCol w="410558">
                  <a:extLst>
                    <a:ext uri="{9D8B030D-6E8A-4147-A177-3AD203B41FA5}">
                      <a16:colId xmlns:a16="http://schemas.microsoft.com/office/drawing/2014/main" val="2636970752"/>
                    </a:ext>
                  </a:extLst>
                </a:gridCol>
                <a:gridCol w="410558">
                  <a:extLst>
                    <a:ext uri="{9D8B030D-6E8A-4147-A177-3AD203B41FA5}">
                      <a16:colId xmlns:a16="http://schemas.microsoft.com/office/drawing/2014/main" val="1629168374"/>
                    </a:ext>
                  </a:extLst>
                </a:gridCol>
                <a:gridCol w="409375">
                  <a:extLst>
                    <a:ext uri="{9D8B030D-6E8A-4147-A177-3AD203B41FA5}">
                      <a16:colId xmlns:a16="http://schemas.microsoft.com/office/drawing/2014/main" val="4045051376"/>
                    </a:ext>
                  </a:extLst>
                </a:gridCol>
                <a:gridCol w="410558">
                  <a:extLst>
                    <a:ext uri="{9D8B030D-6E8A-4147-A177-3AD203B41FA5}">
                      <a16:colId xmlns:a16="http://schemas.microsoft.com/office/drawing/2014/main" val="1775160520"/>
                    </a:ext>
                  </a:extLst>
                </a:gridCol>
                <a:gridCol w="410558">
                  <a:extLst>
                    <a:ext uri="{9D8B030D-6E8A-4147-A177-3AD203B41FA5}">
                      <a16:colId xmlns:a16="http://schemas.microsoft.com/office/drawing/2014/main" val="3887765008"/>
                    </a:ext>
                  </a:extLst>
                </a:gridCol>
                <a:gridCol w="409375">
                  <a:extLst>
                    <a:ext uri="{9D8B030D-6E8A-4147-A177-3AD203B41FA5}">
                      <a16:colId xmlns:a16="http://schemas.microsoft.com/office/drawing/2014/main" val="1435310174"/>
                    </a:ext>
                  </a:extLst>
                </a:gridCol>
                <a:gridCol w="410558">
                  <a:extLst>
                    <a:ext uri="{9D8B030D-6E8A-4147-A177-3AD203B41FA5}">
                      <a16:colId xmlns:a16="http://schemas.microsoft.com/office/drawing/2014/main" val="1322577070"/>
                    </a:ext>
                  </a:extLst>
                </a:gridCol>
              </a:tblGrid>
              <a:tr h="426659">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12</a:t>
                      </a:r>
                    </a:p>
                  </a:txBody>
                  <a:tcPr marL="91446" marR="91446" marT="42203" marB="42203"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10</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9</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8</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7</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24282675"/>
                  </a:ext>
                </a:extLst>
              </a:tr>
              <a:tr h="426659">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22571965"/>
                  </a:ext>
                </a:extLst>
              </a:tr>
              <a:tr h="426659">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35641691"/>
                  </a:ext>
                </a:extLst>
              </a:tr>
              <a:tr h="426659">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75680745"/>
                  </a:ext>
                </a:extLst>
              </a:tr>
              <a:tr h="426659">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09530620"/>
                  </a:ext>
                </a:extLst>
              </a:tr>
              <a:tr h="426659">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50491332"/>
                  </a:ext>
                </a:extLst>
              </a:tr>
              <a:tr h="426659">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2452415045"/>
                  </a:ext>
                </a:extLst>
              </a:tr>
            </a:tbl>
          </a:graphicData>
        </a:graphic>
      </p:graphicFrame>
      <p:sp>
        <p:nvSpPr>
          <p:cNvPr id="6" name="Text Box 122">
            <a:extLst>
              <a:ext uri="{FF2B5EF4-FFF2-40B4-BE49-F238E27FC236}">
                <a16:creationId xmlns:a16="http://schemas.microsoft.com/office/drawing/2014/main" id="{5012CBE2-D3EA-781C-6091-A4C61ED55B45}"/>
              </a:ext>
            </a:extLst>
          </p:cNvPr>
          <p:cNvSpPr txBox="1">
            <a:spLocks noChangeArrowheads="1"/>
          </p:cNvSpPr>
          <p:nvPr/>
        </p:nvSpPr>
        <p:spPr bwMode="auto">
          <a:xfrm>
            <a:off x="3497326" y="2064963"/>
            <a:ext cx="946621"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content</a:t>
            </a:r>
          </a:p>
        </p:txBody>
      </p:sp>
      <p:sp>
        <p:nvSpPr>
          <p:cNvPr id="7" name="Text Box 123">
            <a:extLst>
              <a:ext uri="{FF2B5EF4-FFF2-40B4-BE49-F238E27FC236}">
                <a16:creationId xmlns:a16="http://schemas.microsoft.com/office/drawing/2014/main" id="{9D1318D5-F45A-F3FB-301C-959B4F56B6AE}"/>
              </a:ext>
            </a:extLst>
          </p:cNvPr>
          <p:cNvSpPr txBox="1">
            <a:spLocks noChangeArrowheads="1"/>
          </p:cNvSpPr>
          <p:nvPr/>
        </p:nvSpPr>
        <p:spPr bwMode="auto">
          <a:xfrm rot="16200000">
            <a:off x="-71223" y="3631971"/>
            <a:ext cx="691374"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users</a:t>
            </a:r>
          </a:p>
        </p:txBody>
      </p:sp>
      <p:grpSp>
        <p:nvGrpSpPr>
          <p:cNvPr id="8" name="Group 124">
            <a:extLst>
              <a:ext uri="{FF2B5EF4-FFF2-40B4-BE49-F238E27FC236}">
                <a16:creationId xmlns:a16="http://schemas.microsoft.com/office/drawing/2014/main" id="{24F6C236-11AF-1DAA-1F84-946A4743032E}"/>
              </a:ext>
            </a:extLst>
          </p:cNvPr>
          <p:cNvGrpSpPr>
            <a:grpSpLocks/>
          </p:cNvGrpSpPr>
          <p:nvPr/>
        </p:nvGrpSpPr>
        <p:grpSpPr bwMode="auto">
          <a:xfrm>
            <a:off x="1071684" y="5632881"/>
            <a:ext cx="4572475" cy="480270"/>
            <a:chOff x="1152" y="3648"/>
            <a:chExt cx="3936" cy="528"/>
          </a:xfrm>
        </p:grpSpPr>
        <p:sp>
          <p:nvSpPr>
            <p:cNvPr id="9" name="Rectangle 125">
              <a:extLst>
                <a:ext uri="{FF2B5EF4-FFF2-40B4-BE49-F238E27FC236}">
                  <a16:creationId xmlns:a16="http://schemas.microsoft.com/office/drawing/2014/main" id="{752793D9-335F-4B93-38CD-FA4D56C24F50}"/>
                </a:ext>
              </a:extLst>
            </p:cNvPr>
            <p:cNvSpPr>
              <a:spLocks noChangeArrowheads="1"/>
            </p:cNvSpPr>
            <p:nvPr/>
          </p:nvSpPr>
          <p:spPr bwMode="auto">
            <a:xfrm>
              <a:off x="1152" y="3648"/>
              <a:ext cx="3888" cy="528"/>
            </a:xfrm>
            <a:prstGeom prst="rect">
              <a:avLst/>
            </a:prstGeom>
            <a:solidFill>
              <a:schemeClr val="bg2">
                <a:alpha val="30196"/>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10" name="Rectangle 126">
              <a:extLst>
                <a:ext uri="{FF2B5EF4-FFF2-40B4-BE49-F238E27FC236}">
                  <a16:creationId xmlns:a16="http://schemas.microsoft.com/office/drawing/2014/main" id="{8D123679-CFC8-A3B0-0334-E0AAF9812C99}"/>
                </a:ext>
              </a:extLst>
            </p:cNvPr>
            <p:cNvSpPr>
              <a:spLocks noChangeArrowheads="1"/>
            </p:cNvSpPr>
            <p:nvPr/>
          </p:nvSpPr>
          <p:spPr bwMode="auto">
            <a:xfrm>
              <a:off x="1392" y="3744"/>
              <a:ext cx="336" cy="33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11" name="Rectangle 127">
              <a:extLst>
                <a:ext uri="{FF2B5EF4-FFF2-40B4-BE49-F238E27FC236}">
                  <a16:creationId xmlns:a16="http://schemas.microsoft.com/office/drawing/2014/main" id="{8E0AAA28-155E-052E-FE9C-BC80341D83E1}"/>
                </a:ext>
              </a:extLst>
            </p:cNvPr>
            <p:cNvSpPr>
              <a:spLocks noChangeArrowheads="1"/>
            </p:cNvSpPr>
            <p:nvPr/>
          </p:nvSpPr>
          <p:spPr bwMode="auto">
            <a:xfrm>
              <a:off x="3072" y="3744"/>
              <a:ext cx="336" cy="336"/>
            </a:xfrm>
            <a:prstGeom prst="rect">
              <a:avLst/>
            </a:prstGeom>
            <a:solidFill>
              <a:srgbClr val="FFF905"/>
            </a:solidFill>
            <a:ln w="9525">
              <a:solidFill>
                <a:schemeClr val="tx1"/>
              </a:solidFill>
              <a:miter lim="800000"/>
              <a:headEnd/>
              <a:tailEnd/>
            </a:ln>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12" name="Text Box 128">
              <a:extLst>
                <a:ext uri="{FF2B5EF4-FFF2-40B4-BE49-F238E27FC236}">
                  <a16:creationId xmlns:a16="http://schemas.microsoft.com/office/drawing/2014/main" id="{D25296AD-8808-9524-9A85-3695EECB6FFE}"/>
                </a:ext>
              </a:extLst>
            </p:cNvPr>
            <p:cNvSpPr txBox="1">
              <a:spLocks noChangeArrowheads="1"/>
            </p:cNvSpPr>
            <p:nvPr/>
          </p:nvSpPr>
          <p:spPr bwMode="auto">
            <a:xfrm>
              <a:off x="1728" y="3792"/>
              <a:ext cx="124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spcBef>
                  <a:spcPct val="50000"/>
                </a:spcBef>
                <a:buNone/>
              </a:pPr>
              <a:r>
                <a:rPr lang="en-US" altLang="en-US" sz="1400" dirty="0">
                  <a:latin typeface="Arial" panose="020B0604020202020204" pitchFamily="34" charset="0"/>
                  <a:cs typeface="Arial" panose="020B0604020202020204" pitchFamily="34" charset="0"/>
                </a:rPr>
                <a:t>unknown rating</a:t>
              </a:r>
            </a:p>
          </p:txBody>
        </p:sp>
        <p:sp>
          <p:nvSpPr>
            <p:cNvPr id="13" name="Text Box 129">
              <a:extLst>
                <a:ext uri="{FF2B5EF4-FFF2-40B4-BE49-F238E27FC236}">
                  <a16:creationId xmlns:a16="http://schemas.microsoft.com/office/drawing/2014/main" id="{98657E87-430F-14D0-F169-16CE4B8E7C27}"/>
                </a:ext>
              </a:extLst>
            </p:cNvPr>
            <p:cNvSpPr txBox="1">
              <a:spLocks noChangeArrowheads="1"/>
            </p:cNvSpPr>
            <p:nvPr/>
          </p:nvSpPr>
          <p:spPr bwMode="auto">
            <a:xfrm>
              <a:off x="3408" y="3792"/>
              <a:ext cx="168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a:spcBef>
                  <a:spcPct val="50000"/>
                </a:spcBef>
                <a:buNone/>
              </a:pPr>
              <a:r>
                <a:rPr lang="en-US" altLang="en-US" sz="1400" dirty="0">
                  <a:latin typeface="Arial" panose="020B0604020202020204" pitchFamily="34" charset="0"/>
                  <a:cs typeface="Arial" panose="020B0604020202020204" pitchFamily="34" charset="0"/>
                </a:rPr>
                <a:t>rating between 1 to 5</a:t>
              </a:r>
            </a:p>
          </p:txBody>
        </p:sp>
      </p:grpSp>
      <p:sp>
        <p:nvSpPr>
          <p:cNvPr id="14" name="TextBox 13">
            <a:extLst>
              <a:ext uri="{FF2B5EF4-FFF2-40B4-BE49-F238E27FC236}">
                <a16:creationId xmlns:a16="http://schemas.microsoft.com/office/drawing/2014/main" id="{D51F68AA-FD99-382E-6466-5B4A33BFF43E}"/>
              </a:ext>
            </a:extLst>
          </p:cNvPr>
          <p:cNvSpPr txBox="1"/>
          <p:nvPr/>
        </p:nvSpPr>
        <p:spPr>
          <a:xfrm>
            <a:off x="6385425" y="1857078"/>
            <a:ext cx="2521825" cy="4635115"/>
          </a:xfrm>
          <a:prstGeom prst="rect">
            <a:avLst/>
          </a:prstGeom>
          <a:solidFill>
            <a:schemeClr val="accent5"/>
          </a:solidFill>
        </p:spPr>
        <p:txBody>
          <a:bodyPr wrap="square" rtlCol="0">
            <a:spAutoFit/>
          </a:bodyPr>
          <a:lstStyle/>
          <a:p>
            <a:pPr marL="342900" indent="-342900"/>
            <a:r>
              <a:rPr lang="en-US" sz="1800" dirty="0">
                <a:latin typeface="Tahoma" panose="020B0604030504040204" pitchFamily="34" charset="0"/>
                <a:ea typeface="Tahoma" panose="020B0604030504040204" pitchFamily="34" charset="0"/>
                <a:cs typeface="Tahoma" panose="020B0604030504040204" pitchFamily="34" charset="0"/>
              </a:rPr>
              <a:t>Can be implicit or explicit data</a:t>
            </a:r>
          </a:p>
          <a:p>
            <a:pPr marL="342900" indent="-342900"/>
            <a:endParaRPr lang="en-US" sz="1800" dirty="0">
              <a:latin typeface="Tahoma" panose="020B0604030504040204" pitchFamily="34" charset="0"/>
              <a:ea typeface="Tahoma" panose="020B0604030504040204" pitchFamily="34" charset="0"/>
              <a:cs typeface="Tahoma" panose="020B0604030504040204" pitchFamily="34" charset="0"/>
            </a:endParaRPr>
          </a:p>
          <a:p>
            <a:pPr marL="342900" indent="-342900"/>
            <a:r>
              <a:rPr lang="en-US" sz="1800" dirty="0" err="1">
                <a:latin typeface="Tahoma" panose="020B0604030504040204" pitchFamily="34" charset="0"/>
                <a:ea typeface="Tahoma" panose="020B0604030504040204" pitchFamily="34" charset="0"/>
                <a:cs typeface="Tahoma" panose="020B0604030504040204" pitchFamily="34" charset="0"/>
              </a:rPr>
              <a:t>Similiarities</a:t>
            </a:r>
            <a:r>
              <a:rPr lang="en-US" sz="1800" dirty="0">
                <a:latin typeface="Tahoma" panose="020B0604030504040204" pitchFamily="34" charset="0"/>
                <a:ea typeface="Tahoma" panose="020B0604030504040204" pitchFamily="34" charset="0"/>
                <a:cs typeface="Tahoma" panose="020B0604030504040204" pitchFamily="34" charset="0"/>
              </a:rPr>
              <a:t> only based on rating matrix, NOT on content features</a:t>
            </a:r>
          </a:p>
          <a:p>
            <a:pPr>
              <a:buNone/>
            </a:pPr>
            <a:endParaRPr lang="en-US" sz="1800" dirty="0">
              <a:latin typeface="Tahoma" panose="020B0604030504040204" pitchFamily="34" charset="0"/>
              <a:ea typeface="Tahoma" panose="020B0604030504040204" pitchFamily="34" charset="0"/>
              <a:cs typeface="Tahoma" panose="020B0604030504040204" pitchFamily="34" charset="0"/>
            </a:endParaRPr>
          </a:p>
          <a:p>
            <a:pPr marL="342900" indent="-342900"/>
            <a:r>
              <a:rPr lang="en-US" sz="1800" dirty="0">
                <a:latin typeface="Tahoma" panose="020B0604030504040204" pitchFamily="34" charset="0"/>
                <a:ea typeface="Tahoma" panose="020B0604030504040204" pitchFamily="34" charset="0"/>
                <a:cs typeface="Tahoma" panose="020B0604030504040204" pitchFamily="34" charset="0"/>
              </a:rPr>
              <a:t>Users and content both have similarities</a:t>
            </a:r>
          </a:p>
          <a:p>
            <a:pPr marL="342900" indent="-342900"/>
            <a:endParaRPr lang="en-US" sz="1800" dirty="0">
              <a:latin typeface="Tahoma" panose="020B0604030504040204" pitchFamily="34" charset="0"/>
              <a:ea typeface="Tahoma" panose="020B0604030504040204" pitchFamily="34" charset="0"/>
              <a:cs typeface="Tahoma" panose="020B0604030504040204" pitchFamily="34" charset="0"/>
            </a:endParaRPr>
          </a:p>
          <a:p>
            <a:pPr marL="342900" indent="-342900"/>
            <a:r>
              <a:rPr lang="en-US" sz="1800" dirty="0">
                <a:latin typeface="Tahoma" panose="020B0604030504040204" pitchFamily="34" charset="0"/>
                <a:ea typeface="Tahoma" panose="020B0604030504040204" pitchFamily="34" charset="0"/>
                <a:cs typeface="Tahoma" panose="020B0604030504040204" pitchFamily="34" charset="0"/>
              </a:rPr>
              <a:t>This is a very sparse matrix! </a:t>
            </a:r>
          </a:p>
          <a:p>
            <a:pPr>
              <a:buNone/>
            </a:pPr>
            <a:endParaRPr lang="en-US" sz="1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4135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937" name="Picture 2" descr="spdvd">
            <a:extLst>
              <a:ext uri="{FF2B5EF4-FFF2-40B4-BE49-F238E27FC236}">
                <a16:creationId xmlns:a16="http://schemas.microsoft.com/office/drawing/2014/main" id="{AE56099B-7DF4-CE75-CC1C-B3CE9DD16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3524" b="459"/>
          <a:stretch>
            <a:fillRect/>
          </a:stretch>
        </p:blipFill>
        <p:spPr bwMode="auto">
          <a:xfrm>
            <a:off x="7239001" y="2514600"/>
            <a:ext cx="989135" cy="133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8" name="Picture 3" descr="Dune-Movie-DVD">
            <a:extLst>
              <a:ext uri="{FF2B5EF4-FFF2-40B4-BE49-F238E27FC236}">
                <a16:creationId xmlns:a16="http://schemas.microsoft.com/office/drawing/2014/main" id="{72E4EA75-A602-E2BB-8D82-0692BC63E0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700" y="1425818"/>
            <a:ext cx="912935" cy="119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4" descr="troops_dvd_cover_high_res">
            <a:extLst>
              <a:ext uri="{FF2B5EF4-FFF2-40B4-BE49-F238E27FC236}">
                <a16:creationId xmlns:a16="http://schemas.microsoft.com/office/drawing/2014/main" id="{D6937A3B-7572-159F-864A-55DC4437C8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716"/>
          <a:stretch>
            <a:fillRect/>
          </a:stretch>
        </p:blipFill>
        <p:spPr bwMode="auto">
          <a:xfrm>
            <a:off x="4267201" y="896815"/>
            <a:ext cx="912935" cy="119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5" descr="Madagascar-DVD-Cover">
            <a:extLst>
              <a:ext uri="{FF2B5EF4-FFF2-40B4-BE49-F238E27FC236}">
                <a16:creationId xmlns:a16="http://schemas.microsoft.com/office/drawing/2014/main" id="{8C0BAB19-8327-25C6-11AE-32CEDCF607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50000"/>
          <a:stretch>
            <a:fillRect/>
          </a:stretch>
        </p:blipFill>
        <p:spPr bwMode="auto">
          <a:xfrm>
            <a:off x="6858000" y="4273062"/>
            <a:ext cx="1025769" cy="126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6" descr="boy_icon">
            <a:extLst>
              <a:ext uri="{FF2B5EF4-FFF2-40B4-BE49-F238E27FC236}">
                <a16:creationId xmlns:a16="http://schemas.microsoft.com/office/drawing/2014/main" id="{3614DD8F-1FF3-4A61-BCF5-804302B544FD}"/>
              </a:ext>
            </a:extLst>
          </p:cNvPr>
          <p:cNvPicPr>
            <a:picLocks noChangeAspect="1" noChangeArrowheads="1"/>
          </p:cNvPicPr>
          <p:nvPr/>
        </p:nvPicPr>
        <p:blipFill>
          <a:blip r:embed="rId7">
            <a:clrChange>
              <a:clrFrom>
                <a:srgbClr val="FEFEFC"/>
              </a:clrFrom>
              <a:clrTo>
                <a:srgbClr val="FEFEFC">
                  <a:alpha val="0"/>
                </a:srgbClr>
              </a:clrTo>
            </a:clrChange>
            <a:extLst>
              <a:ext uri="{28A0092B-C50C-407E-A947-70E740481C1C}">
                <a14:useLocalDpi xmlns:a14="http://schemas.microsoft.com/office/drawing/2010/main" val="0"/>
              </a:ext>
            </a:extLst>
          </a:blip>
          <a:srcRect/>
          <a:stretch>
            <a:fillRect/>
          </a:stretch>
        </p:blipFill>
        <p:spPr bwMode="auto">
          <a:xfrm>
            <a:off x="3581401" y="4132384"/>
            <a:ext cx="514350" cy="47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7" descr="boy-icon">
            <a:extLst>
              <a:ext uri="{FF2B5EF4-FFF2-40B4-BE49-F238E27FC236}">
                <a16:creationId xmlns:a16="http://schemas.microsoft.com/office/drawing/2014/main" id="{74309D7D-A229-7CA2-6E86-598841E04C8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9445" r="21249" b="1563"/>
          <a:stretch>
            <a:fillRect/>
          </a:stretch>
        </p:blipFill>
        <p:spPr bwMode="auto">
          <a:xfrm>
            <a:off x="4038600" y="3077308"/>
            <a:ext cx="669681" cy="70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8" descr="drew%20final">
            <a:extLst>
              <a:ext uri="{FF2B5EF4-FFF2-40B4-BE49-F238E27FC236}">
                <a16:creationId xmlns:a16="http://schemas.microsoft.com/office/drawing/2014/main" id="{6A2E17BC-7348-4FCE-AB8A-4F69BD39B510}"/>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20271" r="21230" b="278"/>
          <a:stretch>
            <a:fillRect/>
          </a:stretch>
        </p:blipFill>
        <p:spPr bwMode="auto">
          <a:xfrm>
            <a:off x="4572000" y="3851031"/>
            <a:ext cx="738554" cy="82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9" descr="goodchild_jeremy-wog_boy-icon">
            <a:extLst>
              <a:ext uri="{FF2B5EF4-FFF2-40B4-BE49-F238E27FC236}">
                <a16:creationId xmlns:a16="http://schemas.microsoft.com/office/drawing/2014/main" id="{BE97BEEC-67DB-4580-0992-6D010A6C35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27779" t="10742" r="19333" b="8611"/>
          <a:stretch>
            <a:fillRect/>
          </a:stretch>
        </p:blipFill>
        <p:spPr bwMode="auto">
          <a:xfrm>
            <a:off x="5562600" y="4132385"/>
            <a:ext cx="458666" cy="70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5" name="Picture 10" descr="istockphoto_1239124_girl_icon_design">
            <a:extLst>
              <a:ext uri="{FF2B5EF4-FFF2-40B4-BE49-F238E27FC236}">
                <a16:creationId xmlns:a16="http://schemas.microsoft.com/office/drawing/2014/main" id="{F489154A-F40F-B0BB-60EC-D3A3A940CE47}"/>
              </a:ext>
            </a:extLst>
          </p:cNvPr>
          <p:cNvPicPr>
            <a:picLocks noChangeAspect="1" noChangeArrowheads="1"/>
          </p:cNvPicPr>
          <p:nvPr/>
        </p:nvPicPr>
        <p:blipFill>
          <a:blip r:embed="rId11">
            <a:clrChange>
              <a:clrFrom>
                <a:srgbClr val="F39501"/>
              </a:clrFrom>
              <a:clrTo>
                <a:srgbClr val="F39501">
                  <a:alpha val="0"/>
                </a:srgbClr>
              </a:clrTo>
            </a:clrChange>
            <a:extLst>
              <a:ext uri="{28A0092B-C50C-407E-A947-70E740481C1C}">
                <a14:useLocalDpi xmlns:a14="http://schemas.microsoft.com/office/drawing/2010/main" val="0"/>
              </a:ext>
            </a:extLst>
          </a:blip>
          <a:srcRect/>
          <a:stretch>
            <a:fillRect/>
          </a:stretch>
        </p:blipFill>
        <p:spPr bwMode="auto">
          <a:xfrm>
            <a:off x="5334000" y="5046784"/>
            <a:ext cx="575897" cy="562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6" name="Picture 11" descr="girl-3-128x128">
            <a:extLst>
              <a:ext uri="{FF2B5EF4-FFF2-40B4-BE49-F238E27FC236}">
                <a16:creationId xmlns:a16="http://schemas.microsoft.com/office/drawing/2014/main" id="{6BDA4415-6378-FB78-056D-92BA4758836D}"/>
              </a:ext>
            </a:extLst>
          </p:cNvPr>
          <p:cNvPicPr>
            <a:picLocks noChangeAspect="1" noChangeArrowheads="1"/>
          </p:cNvPicPr>
          <p:nvPr/>
        </p:nvPicPr>
        <p:blipFill>
          <a:blip r:embed="rId1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105400" y="3358662"/>
            <a:ext cx="574431" cy="53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7" name="prodImage" descr="http://ecx.images-amazon.com/images/I/51SBJSBY0HL._SS500_.jpg">
            <a:extLst>
              <a:ext uri="{FF2B5EF4-FFF2-40B4-BE49-F238E27FC236}">
                <a16:creationId xmlns:a16="http://schemas.microsoft.com/office/drawing/2014/main" id="{980BBCCB-E3CE-2A67-B881-BC8D23E071B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18816" t="2496" r="19008" b="4031"/>
          <a:stretch>
            <a:fillRect/>
          </a:stretch>
        </p:blipFill>
        <p:spPr bwMode="auto">
          <a:xfrm>
            <a:off x="1371600" y="2936631"/>
            <a:ext cx="892420" cy="123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8" name="prodImage" descr="http://ecx.images-amazon.com/images/I/511coqiNuXL._SS500_.jpg">
            <a:extLst>
              <a:ext uri="{FF2B5EF4-FFF2-40B4-BE49-F238E27FC236}">
                <a16:creationId xmlns:a16="http://schemas.microsoft.com/office/drawing/2014/main" id="{E20F8877-2923-65E6-DEF3-AD6829AE0A5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5169" r="16512" b="1537"/>
          <a:stretch>
            <a:fillRect/>
          </a:stretch>
        </p:blipFill>
        <p:spPr bwMode="auto">
          <a:xfrm>
            <a:off x="1828800" y="4484077"/>
            <a:ext cx="93198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9" name="prodImage" descr="http://ecx.images-amazon.com/images/I/41E6E5C9RML._SS500_.jpg">
            <a:extLst>
              <a:ext uri="{FF2B5EF4-FFF2-40B4-BE49-F238E27FC236}">
                <a16:creationId xmlns:a16="http://schemas.microsoft.com/office/drawing/2014/main" id="{A8252FFF-05EF-6C87-8B59-9FBDBB4B63E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l="24768" t="22272" r="25920" b="15359"/>
          <a:stretch>
            <a:fillRect/>
          </a:stretch>
        </p:blipFill>
        <p:spPr bwMode="auto">
          <a:xfrm>
            <a:off x="6438900" y="1198685"/>
            <a:ext cx="1116623" cy="1298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0" name="Line 15">
            <a:extLst>
              <a:ext uri="{FF2B5EF4-FFF2-40B4-BE49-F238E27FC236}">
                <a16:creationId xmlns:a16="http://schemas.microsoft.com/office/drawing/2014/main" id="{3B9CF615-5549-73AD-D3D7-E7AA132228E8}"/>
              </a:ext>
            </a:extLst>
          </p:cNvPr>
          <p:cNvSpPr>
            <a:spLocks noChangeShapeType="1"/>
          </p:cNvSpPr>
          <p:nvPr/>
        </p:nvSpPr>
        <p:spPr bwMode="auto">
          <a:xfrm flipH="1" flipV="1">
            <a:off x="2971800" y="2866293"/>
            <a:ext cx="577362" cy="1628043"/>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1" name="Line 16">
            <a:extLst>
              <a:ext uri="{FF2B5EF4-FFF2-40B4-BE49-F238E27FC236}">
                <a16:creationId xmlns:a16="http://schemas.microsoft.com/office/drawing/2014/main" id="{98CE5620-4DB5-A387-CD32-D1E0FDB83857}"/>
              </a:ext>
            </a:extLst>
          </p:cNvPr>
          <p:cNvSpPr>
            <a:spLocks noChangeShapeType="1"/>
          </p:cNvSpPr>
          <p:nvPr/>
        </p:nvSpPr>
        <p:spPr bwMode="auto">
          <a:xfrm flipH="1">
            <a:off x="2895600" y="4484077"/>
            <a:ext cx="685800" cy="492369"/>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2" name="Line 17">
            <a:extLst>
              <a:ext uri="{FF2B5EF4-FFF2-40B4-BE49-F238E27FC236}">
                <a16:creationId xmlns:a16="http://schemas.microsoft.com/office/drawing/2014/main" id="{09C063C1-9F97-B493-567E-B8AD2494A2DC}"/>
              </a:ext>
            </a:extLst>
          </p:cNvPr>
          <p:cNvSpPr>
            <a:spLocks noChangeShapeType="1"/>
          </p:cNvSpPr>
          <p:nvPr/>
        </p:nvSpPr>
        <p:spPr bwMode="auto">
          <a:xfrm flipH="1" flipV="1">
            <a:off x="2514600" y="3851031"/>
            <a:ext cx="1066800" cy="633046"/>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3" name="Line 18">
            <a:extLst>
              <a:ext uri="{FF2B5EF4-FFF2-40B4-BE49-F238E27FC236}">
                <a16:creationId xmlns:a16="http://schemas.microsoft.com/office/drawing/2014/main" id="{3F52A044-ED21-DCDA-7AF7-5CDA9714EACE}"/>
              </a:ext>
            </a:extLst>
          </p:cNvPr>
          <p:cNvSpPr>
            <a:spLocks noChangeShapeType="1"/>
          </p:cNvSpPr>
          <p:nvPr/>
        </p:nvSpPr>
        <p:spPr bwMode="auto">
          <a:xfrm flipH="1" flipV="1">
            <a:off x="3124200" y="2725616"/>
            <a:ext cx="762000" cy="492369"/>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4" name="Line 20">
            <a:extLst>
              <a:ext uri="{FF2B5EF4-FFF2-40B4-BE49-F238E27FC236}">
                <a16:creationId xmlns:a16="http://schemas.microsoft.com/office/drawing/2014/main" id="{FB235806-AC97-06F8-4C71-1F87D52EDAC5}"/>
              </a:ext>
            </a:extLst>
          </p:cNvPr>
          <p:cNvSpPr>
            <a:spLocks noChangeShapeType="1"/>
          </p:cNvSpPr>
          <p:nvPr/>
        </p:nvSpPr>
        <p:spPr bwMode="auto">
          <a:xfrm flipH="1">
            <a:off x="2514600" y="3217985"/>
            <a:ext cx="1397977" cy="422031"/>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5" name="Line 21">
            <a:extLst>
              <a:ext uri="{FF2B5EF4-FFF2-40B4-BE49-F238E27FC236}">
                <a16:creationId xmlns:a16="http://schemas.microsoft.com/office/drawing/2014/main" id="{045F8CDE-5F56-0A2C-59F7-E597E432A501}"/>
              </a:ext>
            </a:extLst>
          </p:cNvPr>
          <p:cNvSpPr>
            <a:spLocks noChangeShapeType="1"/>
          </p:cNvSpPr>
          <p:nvPr/>
        </p:nvSpPr>
        <p:spPr bwMode="auto">
          <a:xfrm flipH="1">
            <a:off x="5562600" y="2584938"/>
            <a:ext cx="685800" cy="703385"/>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6" name="Line 22">
            <a:extLst>
              <a:ext uri="{FF2B5EF4-FFF2-40B4-BE49-F238E27FC236}">
                <a16:creationId xmlns:a16="http://schemas.microsoft.com/office/drawing/2014/main" id="{7CA95856-196A-B1E0-8012-1E6BA59497AD}"/>
              </a:ext>
            </a:extLst>
          </p:cNvPr>
          <p:cNvSpPr>
            <a:spLocks noChangeShapeType="1"/>
          </p:cNvSpPr>
          <p:nvPr/>
        </p:nvSpPr>
        <p:spPr bwMode="auto">
          <a:xfrm>
            <a:off x="4953000" y="2303585"/>
            <a:ext cx="609600" cy="984738"/>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7" name="Line 23">
            <a:extLst>
              <a:ext uri="{FF2B5EF4-FFF2-40B4-BE49-F238E27FC236}">
                <a16:creationId xmlns:a16="http://schemas.microsoft.com/office/drawing/2014/main" id="{6CCDBCC1-CC02-E2B9-014E-9D66581049B8}"/>
              </a:ext>
            </a:extLst>
          </p:cNvPr>
          <p:cNvSpPr>
            <a:spLocks noChangeShapeType="1"/>
          </p:cNvSpPr>
          <p:nvPr/>
        </p:nvSpPr>
        <p:spPr bwMode="auto">
          <a:xfrm flipH="1">
            <a:off x="5562600" y="2866292"/>
            <a:ext cx="1371600" cy="422031"/>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8" name="Line 24">
            <a:extLst>
              <a:ext uri="{FF2B5EF4-FFF2-40B4-BE49-F238E27FC236}">
                <a16:creationId xmlns:a16="http://schemas.microsoft.com/office/drawing/2014/main" id="{C1D66458-A280-E71D-FB97-AA7AFC45DA12}"/>
              </a:ext>
            </a:extLst>
          </p:cNvPr>
          <p:cNvSpPr>
            <a:spLocks noChangeShapeType="1"/>
          </p:cNvSpPr>
          <p:nvPr/>
        </p:nvSpPr>
        <p:spPr bwMode="auto">
          <a:xfrm flipH="1">
            <a:off x="6172200" y="3710354"/>
            <a:ext cx="762000" cy="633046"/>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9" name="Line 25">
            <a:extLst>
              <a:ext uri="{FF2B5EF4-FFF2-40B4-BE49-F238E27FC236}">
                <a16:creationId xmlns:a16="http://schemas.microsoft.com/office/drawing/2014/main" id="{8F85AF41-8F50-515B-5AFC-76D79DC5BB53}"/>
              </a:ext>
            </a:extLst>
          </p:cNvPr>
          <p:cNvSpPr>
            <a:spLocks noChangeShapeType="1"/>
          </p:cNvSpPr>
          <p:nvPr/>
        </p:nvSpPr>
        <p:spPr bwMode="auto">
          <a:xfrm flipH="1" flipV="1">
            <a:off x="6172200" y="4343400"/>
            <a:ext cx="533400" cy="633046"/>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60" name="Line 26">
            <a:extLst>
              <a:ext uri="{FF2B5EF4-FFF2-40B4-BE49-F238E27FC236}">
                <a16:creationId xmlns:a16="http://schemas.microsoft.com/office/drawing/2014/main" id="{ECC58E66-1DB6-2C27-AB3A-B0A31F138538}"/>
              </a:ext>
            </a:extLst>
          </p:cNvPr>
          <p:cNvSpPr>
            <a:spLocks noChangeShapeType="1"/>
          </p:cNvSpPr>
          <p:nvPr/>
        </p:nvSpPr>
        <p:spPr bwMode="auto">
          <a:xfrm flipH="1">
            <a:off x="6172200" y="2725615"/>
            <a:ext cx="304800" cy="1617785"/>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61" name="Line 27">
            <a:extLst>
              <a:ext uri="{FF2B5EF4-FFF2-40B4-BE49-F238E27FC236}">
                <a16:creationId xmlns:a16="http://schemas.microsoft.com/office/drawing/2014/main" id="{C2F084F3-E1C6-630C-110B-112EAA210B96}"/>
              </a:ext>
            </a:extLst>
          </p:cNvPr>
          <p:cNvSpPr>
            <a:spLocks noChangeShapeType="1"/>
          </p:cNvSpPr>
          <p:nvPr/>
        </p:nvSpPr>
        <p:spPr bwMode="auto">
          <a:xfrm>
            <a:off x="3276600" y="2514600"/>
            <a:ext cx="2286000" cy="773723"/>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62" name="Line 28">
            <a:extLst>
              <a:ext uri="{FF2B5EF4-FFF2-40B4-BE49-F238E27FC236}">
                <a16:creationId xmlns:a16="http://schemas.microsoft.com/office/drawing/2014/main" id="{45AD8E06-5BA3-25AD-AFDB-258D1D021B7B}"/>
              </a:ext>
            </a:extLst>
          </p:cNvPr>
          <p:cNvSpPr>
            <a:spLocks noChangeShapeType="1"/>
          </p:cNvSpPr>
          <p:nvPr/>
        </p:nvSpPr>
        <p:spPr bwMode="auto">
          <a:xfrm flipH="1">
            <a:off x="4648200" y="5609492"/>
            <a:ext cx="1981200" cy="140677"/>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63" name="Line 29">
            <a:extLst>
              <a:ext uri="{FF2B5EF4-FFF2-40B4-BE49-F238E27FC236}">
                <a16:creationId xmlns:a16="http://schemas.microsoft.com/office/drawing/2014/main" id="{5A8DADCB-C47B-EDB5-788A-4B2C429FA33F}"/>
              </a:ext>
            </a:extLst>
          </p:cNvPr>
          <p:cNvSpPr>
            <a:spLocks noChangeShapeType="1"/>
          </p:cNvSpPr>
          <p:nvPr/>
        </p:nvSpPr>
        <p:spPr bwMode="auto">
          <a:xfrm flipH="1" flipV="1">
            <a:off x="2895600" y="5539154"/>
            <a:ext cx="1066800" cy="211015"/>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64" name="Line 30">
            <a:extLst>
              <a:ext uri="{FF2B5EF4-FFF2-40B4-BE49-F238E27FC236}">
                <a16:creationId xmlns:a16="http://schemas.microsoft.com/office/drawing/2014/main" id="{3CF6E321-2BB1-5908-B2B6-441CD4EDC813}"/>
              </a:ext>
            </a:extLst>
          </p:cNvPr>
          <p:cNvSpPr>
            <a:spLocks noChangeShapeType="1"/>
          </p:cNvSpPr>
          <p:nvPr/>
        </p:nvSpPr>
        <p:spPr bwMode="auto">
          <a:xfrm flipH="1">
            <a:off x="5943600" y="5117123"/>
            <a:ext cx="685800" cy="140677"/>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grpSp>
        <p:nvGrpSpPr>
          <p:cNvPr id="2" name="Group 31">
            <a:extLst>
              <a:ext uri="{FF2B5EF4-FFF2-40B4-BE49-F238E27FC236}">
                <a16:creationId xmlns:a16="http://schemas.microsoft.com/office/drawing/2014/main" id="{D3008774-6F9E-453D-7485-AAEF76336456}"/>
              </a:ext>
            </a:extLst>
          </p:cNvPr>
          <p:cNvGrpSpPr>
            <a:grpSpLocks/>
          </p:cNvGrpSpPr>
          <p:nvPr/>
        </p:nvGrpSpPr>
        <p:grpSpPr bwMode="auto">
          <a:xfrm>
            <a:off x="2514600" y="3780692"/>
            <a:ext cx="1905000" cy="1336431"/>
            <a:chOff x="1584" y="2400"/>
            <a:chExt cx="1248" cy="912"/>
          </a:xfrm>
        </p:grpSpPr>
        <p:sp>
          <p:nvSpPr>
            <p:cNvPr id="4" name="Line 32">
              <a:extLst>
                <a:ext uri="{FF2B5EF4-FFF2-40B4-BE49-F238E27FC236}">
                  <a16:creationId xmlns:a16="http://schemas.microsoft.com/office/drawing/2014/main" id="{7DFF62F0-8464-71B9-13D2-FDD16B4C59FD}"/>
                </a:ext>
              </a:extLst>
            </p:cNvPr>
            <p:cNvSpPr>
              <a:spLocks noChangeShapeType="1"/>
            </p:cNvSpPr>
            <p:nvPr/>
          </p:nvSpPr>
          <p:spPr bwMode="auto">
            <a:xfrm flipH="1">
              <a:off x="1861" y="2784"/>
              <a:ext cx="971" cy="528"/>
            </a:xfrm>
            <a:prstGeom prst="line">
              <a:avLst/>
            </a:prstGeom>
            <a:noFill/>
            <a:ln w="25400" cap="rnd">
              <a:solidFill>
                <a:schemeClr val="accent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72" name="Line 33">
              <a:extLst>
                <a:ext uri="{FF2B5EF4-FFF2-40B4-BE49-F238E27FC236}">
                  <a16:creationId xmlns:a16="http://schemas.microsoft.com/office/drawing/2014/main" id="{12B43B45-116E-4045-7346-33A193093825}"/>
                </a:ext>
              </a:extLst>
            </p:cNvPr>
            <p:cNvSpPr>
              <a:spLocks noChangeShapeType="1"/>
            </p:cNvSpPr>
            <p:nvPr/>
          </p:nvSpPr>
          <p:spPr bwMode="auto">
            <a:xfrm flipH="1" flipV="1">
              <a:off x="1584" y="2400"/>
              <a:ext cx="1248" cy="384"/>
            </a:xfrm>
            <a:prstGeom prst="line">
              <a:avLst/>
            </a:prstGeom>
            <a:noFill/>
            <a:ln w="25400" cap="rnd">
              <a:solidFill>
                <a:schemeClr val="accent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2954"/>
            </a:p>
          </p:txBody>
        </p:sp>
      </p:grpSp>
      <p:pic>
        <p:nvPicPr>
          <p:cNvPr id="39966" name="Picture 34" descr="boy-1-128x128">
            <a:extLst>
              <a:ext uri="{FF2B5EF4-FFF2-40B4-BE49-F238E27FC236}">
                <a16:creationId xmlns:a16="http://schemas.microsoft.com/office/drawing/2014/main" id="{7DE358A5-1030-9AA4-7C63-18BA460587E8}"/>
              </a:ext>
            </a:extLst>
          </p:cNvPr>
          <p:cNvPicPr>
            <a:picLocks noChangeAspect="1" noChangeArrowheads="1"/>
          </p:cNvPicPr>
          <p:nvPr/>
        </p:nvPicPr>
        <p:blipFill>
          <a:blip r:embed="rId16">
            <a:clrChange>
              <a:clrFrom>
                <a:srgbClr val="000000"/>
              </a:clrFrom>
              <a:clrTo>
                <a:srgbClr val="000000">
                  <a:alpha val="0"/>
                </a:srgbClr>
              </a:clrTo>
            </a:clrChange>
            <a:extLst>
              <a:ext uri="{28A0092B-C50C-407E-A947-70E740481C1C}">
                <a14:useLocalDpi xmlns:a14="http://schemas.microsoft.com/office/drawing/2010/main" val="0"/>
              </a:ext>
            </a:extLst>
          </a:blip>
          <a:srcRect l="11812" r="14063" b="-563"/>
          <a:stretch>
            <a:fillRect/>
          </a:stretch>
        </p:blipFill>
        <p:spPr bwMode="auto">
          <a:xfrm>
            <a:off x="4038601" y="5468815"/>
            <a:ext cx="507023" cy="634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9971" name="Oval 35">
            <a:extLst>
              <a:ext uri="{FF2B5EF4-FFF2-40B4-BE49-F238E27FC236}">
                <a16:creationId xmlns:a16="http://schemas.microsoft.com/office/drawing/2014/main" id="{4AB79072-3872-F943-3B2C-DD2B8996BDAC}"/>
              </a:ext>
            </a:extLst>
          </p:cNvPr>
          <p:cNvSpPr>
            <a:spLocks noChangeArrowheads="1"/>
          </p:cNvSpPr>
          <p:nvPr/>
        </p:nvSpPr>
        <p:spPr bwMode="auto">
          <a:xfrm>
            <a:off x="1447800" y="1107831"/>
            <a:ext cx="1981200" cy="18288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endParaRPr lang="en-GB" altLang="en-US" sz="2215"/>
          </a:p>
        </p:txBody>
      </p:sp>
      <p:sp>
        <p:nvSpPr>
          <p:cNvPr id="39968" name="Rectangle 36">
            <a:extLst>
              <a:ext uri="{FF2B5EF4-FFF2-40B4-BE49-F238E27FC236}">
                <a16:creationId xmlns:a16="http://schemas.microsoft.com/office/drawing/2014/main" id="{7E0FF56A-B651-45A5-1A6B-0879DCC469D0}"/>
              </a:ext>
            </a:extLst>
          </p:cNvPr>
          <p:cNvSpPr>
            <a:spLocks noGrp="1" noChangeArrowheads="1"/>
          </p:cNvSpPr>
          <p:nvPr>
            <p:ph type="title"/>
          </p:nvPr>
        </p:nvSpPr>
        <p:spPr>
          <a:xfrm>
            <a:off x="178777" y="370743"/>
            <a:ext cx="8037635" cy="492369"/>
          </a:xfrm>
        </p:spPr>
        <p:txBody>
          <a:bodyPr/>
          <a:lstStyle/>
          <a:p>
            <a:r>
              <a:rPr lang="en-US" altLang="en-US" dirty="0">
                <a:ea typeface="ＭＳ Ｐゴシック" panose="020B0600070205080204" pitchFamily="34" charset="-128"/>
              </a:rPr>
              <a:t>Similarities:  Nearest Neighbors</a:t>
            </a:r>
            <a:endParaRPr lang="en-GB" altLang="en-US" dirty="0">
              <a:ea typeface="ＭＳ Ｐゴシック" panose="020B0600070205080204" pitchFamily="34" charset="-128"/>
            </a:endParaRPr>
          </a:p>
        </p:txBody>
      </p:sp>
      <p:sp>
        <p:nvSpPr>
          <p:cNvPr id="39969" name="Slide Number Placeholder 35">
            <a:extLst>
              <a:ext uri="{FF2B5EF4-FFF2-40B4-BE49-F238E27FC236}">
                <a16:creationId xmlns:a16="http://schemas.microsoft.com/office/drawing/2014/main" id="{8E8F1B39-74CE-A9CF-52D3-85DAEEB9ED8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15">
                <a:solidFill>
                  <a:schemeClr val="tx1"/>
                </a:solidFill>
                <a:latin typeface="Times" charset="0"/>
                <a:ea typeface="ＭＳ Ｐゴシック" panose="020B0600070205080204" pitchFamily="34" charset="-128"/>
              </a:defRPr>
            </a:lvl1pPr>
            <a:lvl2pPr marL="685817" indent="-263776">
              <a:defRPr sz="2215">
                <a:solidFill>
                  <a:schemeClr val="tx1"/>
                </a:solidFill>
                <a:latin typeface="Times" charset="0"/>
                <a:ea typeface="ＭＳ Ｐゴシック" panose="020B0600070205080204" pitchFamily="34" charset="-128"/>
              </a:defRPr>
            </a:lvl2pPr>
            <a:lvl3pPr marL="1055103" indent="-211021">
              <a:defRPr sz="2215">
                <a:solidFill>
                  <a:schemeClr val="tx1"/>
                </a:solidFill>
                <a:latin typeface="Times" charset="0"/>
                <a:ea typeface="ＭＳ Ｐゴシック" panose="020B0600070205080204" pitchFamily="34" charset="-128"/>
              </a:defRPr>
            </a:lvl3pPr>
            <a:lvl4pPr marL="1477145" indent="-211021">
              <a:defRPr sz="2215">
                <a:solidFill>
                  <a:schemeClr val="tx1"/>
                </a:solidFill>
                <a:latin typeface="Times" charset="0"/>
                <a:ea typeface="ＭＳ Ｐゴシック" panose="020B0600070205080204" pitchFamily="34" charset="-128"/>
              </a:defRPr>
            </a:lvl4pPr>
            <a:lvl5pPr marL="1899186" indent="-211021">
              <a:defRPr sz="2215">
                <a:solidFill>
                  <a:schemeClr val="tx1"/>
                </a:solidFill>
                <a:latin typeface="Times" charset="0"/>
                <a:ea typeface="ＭＳ Ｐゴシック" panose="020B0600070205080204" pitchFamily="34" charset="-128"/>
              </a:defRPr>
            </a:lvl5pPr>
            <a:lvl6pPr marL="2321227" indent="-211021" eaLnBrk="0" fontAlgn="base" hangingPunct="0">
              <a:spcBef>
                <a:spcPct val="0"/>
              </a:spcBef>
              <a:spcAft>
                <a:spcPct val="0"/>
              </a:spcAft>
              <a:defRPr sz="2215">
                <a:solidFill>
                  <a:schemeClr val="tx1"/>
                </a:solidFill>
                <a:latin typeface="Times" charset="0"/>
                <a:ea typeface="ＭＳ Ｐゴシック" panose="020B0600070205080204" pitchFamily="34" charset="-128"/>
              </a:defRPr>
            </a:lvl6pPr>
            <a:lvl7pPr marL="2743269" indent="-211021" eaLnBrk="0" fontAlgn="base" hangingPunct="0">
              <a:spcBef>
                <a:spcPct val="0"/>
              </a:spcBef>
              <a:spcAft>
                <a:spcPct val="0"/>
              </a:spcAft>
              <a:defRPr sz="2215">
                <a:solidFill>
                  <a:schemeClr val="tx1"/>
                </a:solidFill>
                <a:latin typeface="Times" charset="0"/>
                <a:ea typeface="ＭＳ Ｐゴシック" panose="020B0600070205080204" pitchFamily="34" charset="-128"/>
              </a:defRPr>
            </a:lvl7pPr>
            <a:lvl8pPr marL="3165310" indent="-211021" eaLnBrk="0" fontAlgn="base" hangingPunct="0">
              <a:spcBef>
                <a:spcPct val="0"/>
              </a:spcBef>
              <a:spcAft>
                <a:spcPct val="0"/>
              </a:spcAft>
              <a:defRPr sz="2215">
                <a:solidFill>
                  <a:schemeClr val="tx1"/>
                </a:solidFill>
                <a:latin typeface="Times" charset="0"/>
                <a:ea typeface="ＭＳ Ｐゴシック" panose="020B0600070205080204" pitchFamily="34" charset="-128"/>
              </a:defRPr>
            </a:lvl8pPr>
            <a:lvl9pPr marL="3587351" indent="-211021" eaLnBrk="0" fontAlgn="base" hangingPunct="0">
              <a:spcBef>
                <a:spcPct val="0"/>
              </a:spcBef>
              <a:spcAft>
                <a:spcPct val="0"/>
              </a:spcAft>
              <a:defRPr sz="2215">
                <a:solidFill>
                  <a:schemeClr val="tx1"/>
                </a:solidFill>
                <a:latin typeface="Times" charset="0"/>
                <a:ea typeface="ＭＳ Ｐゴシック" panose="020B0600070205080204" pitchFamily="34" charset="-128"/>
              </a:defRPr>
            </a:lvl9pPr>
          </a:lstStyle>
          <a:p>
            <a:fld id="{B812B481-B9BC-E04C-BAC3-3C3C0A74C491}" type="slidenum">
              <a:rPr lang="en-US" altLang="en-US" sz="1292"/>
              <a:pPr/>
              <a:t>14</a:t>
            </a:fld>
            <a:endParaRPr lang="en-US" altLang="en-US" sz="1292"/>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9944"/>
                                        </p:tgtEl>
                                        <p:attrNameLst>
                                          <p:attrName>style.visibility</p:attrName>
                                        </p:attrNameLst>
                                      </p:cBhvr>
                                      <p:to>
                                        <p:strVal val="visible"/>
                                      </p:to>
                                    </p:set>
                                    <p:animEffect transition="in" filter="dissolve">
                                      <p:cBhvr>
                                        <p:cTn id="7" dur="500"/>
                                        <p:tgtEl>
                                          <p:spTgt spid="399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9971"/>
                                        </p:tgtEl>
                                        <p:attrNameLst>
                                          <p:attrName>style.visibility</p:attrName>
                                        </p:attrNameLst>
                                      </p:cBhvr>
                                      <p:to>
                                        <p:strVal val="visible"/>
                                      </p:to>
                                    </p:set>
                                    <p:animEffect transition="in" filter="dissolve">
                                      <p:cBhvr>
                                        <p:cTn id="17" dur="500"/>
                                        <p:tgtEl>
                                          <p:spTgt spid="39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71"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767C49EE-3A05-E46E-3B9D-63B890011DEE}"/>
              </a:ext>
            </a:extLst>
          </p:cNvPr>
          <p:cNvSpPr>
            <a:spLocks noGrp="1" noChangeArrowheads="1"/>
          </p:cNvSpPr>
          <p:nvPr>
            <p:ph type="title"/>
          </p:nvPr>
        </p:nvSpPr>
        <p:spPr>
          <a:xfrm>
            <a:off x="457200" y="263769"/>
            <a:ext cx="8229600" cy="1055077"/>
          </a:xfrm>
        </p:spPr>
        <p:txBody>
          <a:bodyPr/>
          <a:lstStyle/>
          <a:p>
            <a:r>
              <a:rPr lang="en-US" altLang="en-US">
                <a:ea typeface="ＭＳ Ｐゴシック" panose="020B0600070205080204" pitchFamily="34" charset="-128"/>
              </a:rPr>
              <a:t>Nearest Neighbors</a:t>
            </a:r>
          </a:p>
        </p:txBody>
      </p:sp>
      <p:graphicFrame>
        <p:nvGraphicFramePr>
          <p:cNvPr id="41987" name="Group 3">
            <a:extLst>
              <a:ext uri="{FF2B5EF4-FFF2-40B4-BE49-F238E27FC236}">
                <a16:creationId xmlns:a16="http://schemas.microsoft.com/office/drawing/2014/main" id="{F8E8B5D0-EEF8-6DAF-A76B-BF9A00D430B0}"/>
              </a:ext>
            </a:extLst>
          </p:cNvPr>
          <p:cNvGraphicFramePr>
            <a:graphicFrameLocks noGrp="1"/>
          </p:cNvGraphicFramePr>
          <p:nvPr/>
        </p:nvGraphicFramePr>
        <p:xfrm>
          <a:off x="1371600" y="1654420"/>
          <a:ext cx="6604489" cy="3744062"/>
        </p:xfrm>
        <a:graphic>
          <a:graphicData uri="http://schemas.openxmlformats.org/drawingml/2006/table">
            <a:tbl>
              <a:tblPr rtl="1"/>
              <a:tblGrid>
                <a:gridCol w="508489">
                  <a:extLst>
                    <a:ext uri="{9D8B030D-6E8A-4147-A177-3AD203B41FA5}">
                      <a16:colId xmlns:a16="http://schemas.microsoft.com/office/drawing/2014/main" val="3426217768"/>
                    </a:ext>
                  </a:extLst>
                </a:gridCol>
                <a:gridCol w="507023">
                  <a:extLst>
                    <a:ext uri="{9D8B030D-6E8A-4147-A177-3AD203B41FA5}">
                      <a16:colId xmlns:a16="http://schemas.microsoft.com/office/drawing/2014/main" val="1187443322"/>
                    </a:ext>
                  </a:extLst>
                </a:gridCol>
                <a:gridCol w="508488">
                  <a:extLst>
                    <a:ext uri="{9D8B030D-6E8A-4147-A177-3AD203B41FA5}">
                      <a16:colId xmlns:a16="http://schemas.microsoft.com/office/drawing/2014/main" val="2185311120"/>
                    </a:ext>
                  </a:extLst>
                </a:gridCol>
                <a:gridCol w="508489">
                  <a:extLst>
                    <a:ext uri="{9D8B030D-6E8A-4147-A177-3AD203B41FA5}">
                      <a16:colId xmlns:a16="http://schemas.microsoft.com/office/drawing/2014/main" val="3799666034"/>
                    </a:ext>
                  </a:extLst>
                </a:gridCol>
                <a:gridCol w="507023">
                  <a:extLst>
                    <a:ext uri="{9D8B030D-6E8A-4147-A177-3AD203B41FA5}">
                      <a16:colId xmlns:a16="http://schemas.microsoft.com/office/drawing/2014/main" val="3405335098"/>
                    </a:ext>
                  </a:extLst>
                </a:gridCol>
                <a:gridCol w="508488">
                  <a:extLst>
                    <a:ext uri="{9D8B030D-6E8A-4147-A177-3AD203B41FA5}">
                      <a16:colId xmlns:a16="http://schemas.microsoft.com/office/drawing/2014/main" val="3805469512"/>
                    </a:ext>
                  </a:extLst>
                </a:gridCol>
                <a:gridCol w="508489">
                  <a:extLst>
                    <a:ext uri="{9D8B030D-6E8A-4147-A177-3AD203B41FA5}">
                      <a16:colId xmlns:a16="http://schemas.microsoft.com/office/drawing/2014/main" val="2723737072"/>
                    </a:ext>
                  </a:extLst>
                </a:gridCol>
                <a:gridCol w="508488">
                  <a:extLst>
                    <a:ext uri="{9D8B030D-6E8A-4147-A177-3AD203B41FA5}">
                      <a16:colId xmlns:a16="http://schemas.microsoft.com/office/drawing/2014/main" val="4040905204"/>
                    </a:ext>
                  </a:extLst>
                </a:gridCol>
                <a:gridCol w="507023">
                  <a:extLst>
                    <a:ext uri="{9D8B030D-6E8A-4147-A177-3AD203B41FA5}">
                      <a16:colId xmlns:a16="http://schemas.microsoft.com/office/drawing/2014/main" val="2530666795"/>
                    </a:ext>
                  </a:extLst>
                </a:gridCol>
                <a:gridCol w="508489">
                  <a:extLst>
                    <a:ext uri="{9D8B030D-6E8A-4147-A177-3AD203B41FA5}">
                      <a16:colId xmlns:a16="http://schemas.microsoft.com/office/drawing/2014/main" val="3227538313"/>
                    </a:ext>
                  </a:extLst>
                </a:gridCol>
                <a:gridCol w="508488">
                  <a:extLst>
                    <a:ext uri="{9D8B030D-6E8A-4147-A177-3AD203B41FA5}">
                      <a16:colId xmlns:a16="http://schemas.microsoft.com/office/drawing/2014/main" val="3404280742"/>
                    </a:ext>
                  </a:extLst>
                </a:gridCol>
                <a:gridCol w="507023">
                  <a:extLst>
                    <a:ext uri="{9D8B030D-6E8A-4147-A177-3AD203B41FA5}">
                      <a16:colId xmlns:a16="http://schemas.microsoft.com/office/drawing/2014/main" val="2584057078"/>
                    </a:ext>
                  </a:extLst>
                </a:gridCol>
                <a:gridCol w="508489">
                  <a:extLst>
                    <a:ext uri="{9D8B030D-6E8A-4147-A177-3AD203B41FA5}">
                      <a16:colId xmlns:a16="http://schemas.microsoft.com/office/drawing/2014/main" val="1846706618"/>
                    </a:ext>
                  </a:extLst>
                </a:gridCol>
              </a:tblGrid>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12</a:t>
                      </a:r>
                    </a:p>
                  </a:txBody>
                  <a:tcPr marL="91446" marR="91446" marT="42203" marB="42203"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10</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9</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8</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7</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81329355"/>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82381259"/>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85089347"/>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91076840"/>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52443692"/>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57928261"/>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218993800"/>
                  </a:ext>
                </a:extLst>
              </a:tr>
            </a:tbl>
          </a:graphicData>
        </a:graphic>
      </p:graphicFrame>
      <p:grpSp>
        <p:nvGrpSpPr>
          <p:cNvPr id="41078" name="Group 124">
            <a:extLst>
              <a:ext uri="{FF2B5EF4-FFF2-40B4-BE49-F238E27FC236}">
                <a16:creationId xmlns:a16="http://schemas.microsoft.com/office/drawing/2014/main" id="{84FD59D5-43FF-28EA-5429-B61EC9BFA8C5}"/>
              </a:ext>
            </a:extLst>
          </p:cNvPr>
          <p:cNvGrpSpPr>
            <a:grpSpLocks/>
          </p:cNvGrpSpPr>
          <p:nvPr/>
        </p:nvGrpSpPr>
        <p:grpSpPr bwMode="auto">
          <a:xfrm>
            <a:off x="1828800" y="5609492"/>
            <a:ext cx="6248400" cy="773723"/>
            <a:chOff x="1152" y="3648"/>
            <a:chExt cx="3936" cy="528"/>
          </a:xfrm>
        </p:grpSpPr>
        <p:sp>
          <p:nvSpPr>
            <p:cNvPr id="41081" name="Rectangle 125">
              <a:extLst>
                <a:ext uri="{FF2B5EF4-FFF2-40B4-BE49-F238E27FC236}">
                  <a16:creationId xmlns:a16="http://schemas.microsoft.com/office/drawing/2014/main" id="{82DF4EBD-70D5-841C-DDF0-307C836FFFFB}"/>
                </a:ext>
              </a:extLst>
            </p:cNvPr>
            <p:cNvSpPr>
              <a:spLocks noChangeArrowheads="1"/>
            </p:cNvSpPr>
            <p:nvPr/>
          </p:nvSpPr>
          <p:spPr bwMode="auto">
            <a:xfrm>
              <a:off x="1152" y="3648"/>
              <a:ext cx="3888" cy="528"/>
            </a:xfrm>
            <a:prstGeom prst="rect">
              <a:avLst/>
            </a:prstGeom>
            <a:solidFill>
              <a:schemeClr val="bg2">
                <a:alpha val="30196"/>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1082" name="Rectangle 126">
              <a:extLst>
                <a:ext uri="{FF2B5EF4-FFF2-40B4-BE49-F238E27FC236}">
                  <a16:creationId xmlns:a16="http://schemas.microsoft.com/office/drawing/2014/main" id="{E2A7DF58-925E-0E47-284D-F61B35D37F3B}"/>
                </a:ext>
              </a:extLst>
            </p:cNvPr>
            <p:cNvSpPr>
              <a:spLocks noChangeArrowheads="1"/>
            </p:cNvSpPr>
            <p:nvPr/>
          </p:nvSpPr>
          <p:spPr bwMode="auto">
            <a:xfrm>
              <a:off x="1392" y="3744"/>
              <a:ext cx="336" cy="33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1083" name="Rectangle 127">
              <a:extLst>
                <a:ext uri="{FF2B5EF4-FFF2-40B4-BE49-F238E27FC236}">
                  <a16:creationId xmlns:a16="http://schemas.microsoft.com/office/drawing/2014/main" id="{08CA280E-DD72-55BA-1FFB-8A9507544B29}"/>
                </a:ext>
              </a:extLst>
            </p:cNvPr>
            <p:cNvSpPr>
              <a:spLocks noChangeArrowheads="1"/>
            </p:cNvSpPr>
            <p:nvPr/>
          </p:nvSpPr>
          <p:spPr bwMode="auto">
            <a:xfrm>
              <a:off x="3072" y="3744"/>
              <a:ext cx="336" cy="336"/>
            </a:xfrm>
            <a:prstGeom prst="rect">
              <a:avLst/>
            </a:prstGeom>
            <a:solidFill>
              <a:srgbClr val="FFF905"/>
            </a:solidFill>
            <a:ln w="9525">
              <a:solidFill>
                <a:schemeClr val="tx1"/>
              </a:solidFill>
              <a:miter lim="800000"/>
              <a:headEnd/>
              <a:tailEnd/>
            </a:ln>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1084" name="Text Box 128">
              <a:extLst>
                <a:ext uri="{FF2B5EF4-FFF2-40B4-BE49-F238E27FC236}">
                  <a16:creationId xmlns:a16="http://schemas.microsoft.com/office/drawing/2014/main" id="{8036ACBE-AE54-2E81-F9A0-17FF7A72CBFA}"/>
                </a:ext>
              </a:extLst>
            </p:cNvPr>
            <p:cNvSpPr txBox="1">
              <a:spLocks noChangeArrowheads="1"/>
            </p:cNvSpPr>
            <p:nvPr/>
          </p:nvSpPr>
          <p:spPr bwMode="auto">
            <a:xfrm>
              <a:off x="1728" y="3792"/>
              <a:ext cx="124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spcBef>
                  <a:spcPct val="50000"/>
                </a:spcBef>
                <a:buNone/>
              </a:pPr>
              <a:r>
                <a:rPr lang="en-US" altLang="en-US" sz="1662" dirty="0">
                  <a:latin typeface="Arial" panose="020B0604020202020204" pitchFamily="34" charset="0"/>
                  <a:cs typeface="Arial" panose="020B0604020202020204" pitchFamily="34" charset="0"/>
                </a:rPr>
                <a:t>- unknown rating</a:t>
              </a:r>
            </a:p>
          </p:txBody>
        </p:sp>
        <p:sp>
          <p:nvSpPr>
            <p:cNvPr id="41085" name="Text Box 129">
              <a:extLst>
                <a:ext uri="{FF2B5EF4-FFF2-40B4-BE49-F238E27FC236}">
                  <a16:creationId xmlns:a16="http://schemas.microsoft.com/office/drawing/2014/main" id="{12D5185D-F794-DE1C-CC59-B065AC5AEAFB}"/>
                </a:ext>
              </a:extLst>
            </p:cNvPr>
            <p:cNvSpPr txBox="1">
              <a:spLocks noChangeArrowheads="1"/>
            </p:cNvSpPr>
            <p:nvPr/>
          </p:nvSpPr>
          <p:spPr bwMode="auto">
            <a:xfrm>
              <a:off x="3408" y="3792"/>
              <a:ext cx="1680"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spcBef>
                  <a:spcPct val="50000"/>
                </a:spcBef>
                <a:buNone/>
              </a:pPr>
              <a:r>
                <a:rPr lang="en-US" altLang="en-US" sz="1662" dirty="0">
                  <a:latin typeface="Arial" panose="020B0604020202020204" pitchFamily="34" charset="0"/>
                  <a:cs typeface="Arial" panose="020B0604020202020204" pitchFamily="34" charset="0"/>
                </a:rPr>
                <a:t>- rating between 1 and 5</a:t>
              </a:r>
            </a:p>
          </p:txBody>
        </p:sp>
      </p:grpSp>
      <p:sp>
        <p:nvSpPr>
          <p:cNvPr id="41079" name="Slide Number Placeholder 11">
            <a:extLst>
              <a:ext uri="{FF2B5EF4-FFF2-40B4-BE49-F238E27FC236}">
                <a16:creationId xmlns:a16="http://schemas.microsoft.com/office/drawing/2014/main" id="{C9A553DA-330E-0484-2118-D425B7263762}"/>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15</a:t>
            </a:fld>
            <a:endParaRPr lang="en-US" altLang="en-US" sz="1292"/>
          </a:p>
        </p:txBody>
      </p:sp>
      <p:sp>
        <p:nvSpPr>
          <p:cNvPr id="2" name="Text Box 123">
            <a:extLst>
              <a:ext uri="{FF2B5EF4-FFF2-40B4-BE49-F238E27FC236}">
                <a16:creationId xmlns:a16="http://schemas.microsoft.com/office/drawing/2014/main" id="{C3D0956E-5DBD-7342-87C7-68752DE1C15F}"/>
              </a:ext>
            </a:extLst>
          </p:cNvPr>
          <p:cNvSpPr txBox="1">
            <a:spLocks noChangeArrowheads="1"/>
          </p:cNvSpPr>
          <p:nvPr/>
        </p:nvSpPr>
        <p:spPr bwMode="auto">
          <a:xfrm rot="16200000">
            <a:off x="822224" y="3400399"/>
            <a:ext cx="691374"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users</a:t>
            </a:r>
          </a:p>
        </p:txBody>
      </p:sp>
      <p:sp>
        <p:nvSpPr>
          <p:cNvPr id="4" name="Text Box 122">
            <a:extLst>
              <a:ext uri="{FF2B5EF4-FFF2-40B4-BE49-F238E27FC236}">
                <a16:creationId xmlns:a16="http://schemas.microsoft.com/office/drawing/2014/main" id="{F2AEEE76-5653-8800-DF15-E9EB632EA514}"/>
              </a:ext>
            </a:extLst>
          </p:cNvPr>
          <p:cNvSpPr txBox="1">
            <a:spLocks noChangeArrowheads="1"/>
          </p:cNvSpPr>
          <p:nvPr/>
        </p:nvSpPr>
        <p:spPr bwMode="auto">
          <a:xfrm>
            <a:off x="4536708" y="1329776"/>
            <a:ext cx="873492"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content</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B43BB325-8D06-BFA6-9553-E866351D70F0}"/>
              </a:ext>
            </a:extLst>
          </p:cNvPr>
          <p:cNvSpPr>
            <a:spLocks noGrp="1" noChangeArrowheads="1"/>
          </p:cNvSpPr>
          <p:nvPr>
            <p:ph type="title"/>
          </p:nvPr>
        </p:nvSpPr>
        <p:spPr>
          <a:xfrm>
            <a:off x="457200" y="263769"/>
            <a:ext cx="8229600" cy="1055077"/>
          </a:xfrm>
        </p:spPr>
        <p:txBody>
          <a:bodyPr/>
          <a:lstStyle/>
          <a:p>
            <a:r>
              <a:rPr lang="en-US" altLang="en-US">
                <a:ea typeface="ＭＳ Ｐゴシック" panose="020B0600070205080204" pitchFamily="34" charset="-128"/>
              </a:rPr>
              <a:t>Nearest Neighbors</a:t>
            </a:r>
          </a:p>
        </p:txBody>
      </p:sp>
      <p:graphicFrame>
        <p:nvGraphicFramePr>
          <p:cNvPr id="43011" name="Group 3">
            <a:extLst>
              <a:ext uri="{FF2B5EF4-FFF2-40B4-BE49-F238E27FC236}">
                <a16:creationId xmlns:a16="http://schemas.microsoft.com/office/drawing/2014/main" id="{DDF421E9-EE87-8085-D047-D4065BEEC47A}"/>
              </a:ext>
            </a:extLst>
          </p:cNvPr>
          <p:cNvGraphicFramePr>
            <a:graphicFrameLocks noGrp="1"/>
          </p:cNvGraphicFramePr>
          <p:nvPr/>
        </p:nvGraphicFramePr>
        <p:xfrm>
          <a:off x="1371600" y="1654420"/>
          <a:ext cx="6604489" cy="3744062"/>
        </p:xfrm>
        <a:graphic>
          <a:graphicData uri="http://schemas.openxmlformats.org/drawingml/2006/table">
            <a:tbl>
              <a:tblPr rtl="1"/>
              <a:tblGrid>
                <a:gridCol w="508489">
                  <a:extLst>
                    <a:ext uri="{9D8B030D-6E8A-4147-A177-3AD203B41FA5}">
                      <a16:colId xmlns:a16="http://schemas.microsoft.com/office/drawing/2014/main" val="1881393302"/>
                    </a:ext>
                  </a:extLst>
                </a:gridCol>
                <a:gridCol w="507023">
                  <a:extLst>
                    <a:ext uri="{9D8B030D-6E8A-4147-A177-3AD203B41FA5}">
                      <a16:colId xmlns:a16="http://schemas.microsoft.com/office/drawing/2014/main" val="2366611915"/>
                    </a:ext>
                  </a:extLst>
                </a:gridCol>
                <a:gridCol w="508488">
                  <a:extLst>
                    <a:ext uri="{9D8B030D-6E8A-4147-A177-3AD203B41FA5}">
                      <a16:colId xmlns:a16="http://schemas.microsoft.com/office/drawing/2014/main" val="1622553605"/>
                    </a:ext>
                  </a:extLst>
                </a:gridCol>
                <a:gridCol w="508489">
                  <a:extLst>
                    <a:ext uri="{9D8B030D-6E8A-4147-A177-3AD203B41FA5}">
                      <a16:colId xmlns:a16="http://schemas.microsoft.com/office/drawing/2014/main" val="3240341950"/>
                    </a:ext>
                  </a:extLst>
                </a:gridCol>
                <a:gridCol w="507023">
                  <a:extLst>
                    <a:ext uri="{9D8B030D-6E8A-4147-A177-3AD203B41FA5}">
                      <a16:colId xmlns:a16="http://schemas.microsoft.com/office/drawing/2014/main" val="1662646873"/>
                    </a:ext>
                  </a:extLst>
                </a:gridCol>
                <a:gridCol w="508488">
                  <a:extLst>
                    <a:ext uri="{9D8B030D-6E8A-4147-A177-3AD203B41FA5}">
                      <a16:colId xmlns:a16="http://schemas.microsoft.com/office/drawing/2014/main" val="406371085"/>
                    </a:ext>
                  </a:extLst>
                </a:gridCol>
                <a:gridCol w="508489">
                  <a:extLst>
                    <a:ext uri="{9D8B030D-6E8A-4147-A177-3AD203B41FA5}">
                      <a16:colId xmlns:a16="http://schemas.microsoft.com/office/drawing/2014/main" val="2065105225"/>
                    </a:ext>
                  </a:extLst>
                </a:gridCol>
                <a:gridCol w="508488">
                  <a:extLst>
                    <a:ext uri="{9D8B030D-6E8A-4147-A177-3AD203B41FA5}">
                      <a16:colId xmlns:a16="http://schemas.microsoft.com/office/drawing/2014/main" val="1889868756"/>
                    </a:ext>
                  </a:extLst>
                </a:gridCol>
                <a:gridCol w="507023">
                  <a:extLst>
                    <a:ext uri="{9D8B030D-6E8A-4147-A177-3AD203B41FA5}">
                      <a16:colId xmlns:a16="http://schemas.microsoft.com/office/drawing/2014/main" val="3302635252"/>
                    </a:ext>
                  </a:extLst>
                </a:gridCol>
                <a:gridCol w="508489">
                  <a:extLst>
                    <a:ext uri="{9D8B030D-6E8A-4147-A177-3AD203B41FA5}">
                      <a16:colId xmlns:a16="http://schemas.microsoft.com/office/drawing/2014/main" val="1061564973"/>
                    </a:ext>
                  </a:extLst>
                </a:gridCol>
                <a:gridCol w="508488">
                  <a:extLst>
                    <a:ext uri="{9D8B030D-6E8A-4147-A177-3AD203B41FA5}">
                      <a16:colId xmlns:a16="http://schemas.microsoft.com/office/drawing/2014/main" val="2841633436"/>
                    </a:ext>
                  </a:extLst>
                </a:gridCol>
                <a:gridCol w="507023">
                  <a:extLst>
                    <a:ext uri="{9D8B030D-6E8A-4147-A177-3AD203B41FA5}">
                      <a16:colId xmlns:a16="http://schemas.microsoft.com/office/drawing/2014/main" val="972014815"/>
                    </a:ext>
                  </a:extLst>
                </a:gridCol>
                <a:gridCol w="508489">
                  <a:extLst>
                    <a:ext uri="{9D8B030D-6E8A-4147-A177-3AD203B41FA5}">
                      <a16:colId xmlns:a16="http://schemas.microsoft.com/office/drawing/2014/main" val="1879315809"/>
                    </a:ext>
                  </a:extLst>
                </a:gridCol>
              </a:tblGrid>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12</a:t>
                      </a:r>
                    </a:p>
                  </a:txBody>
                  <a:tcPr marL="91446" marR="91446" marT="42203" marB="42203"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10</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9</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8</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7</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12115727"/>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 </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41626631"/>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9487560"/>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8113813"/>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41975174"/>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10586239"/>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742857071"/>
                  </a:ext>
                </a:extLst>
              </a:tr>
            </a:tbl>
          </a:graphicData>
        </a:graphic>
      </p:graphicFrame>
      <p:sp>
        <p:nvSpPr>
          <p:cNvPr id="42102" name="Rectangle 124">
            <a:extLst>
              <a:ext uri="{FF2B5EF4-FFF2-40B4-BE49-F238E27FC236}">
                <a16:creationId xmlns:a16="http://schemas.microsoft.com/office/drawing/2014/main" id="{514FAEFC-0B1C-9031-0A45-A0F6E7AB602F}"/>
              </a:ext>
            </a:extLst>
          </p:cNvPr>
          <p:cNvSpPr>
            <a:spLocks noChangeArrowheads="1"/>
          </p:cNvSpPr>
          <p:nvPr/>
        </p:nvSpPr>
        <p:spPr bwMode="auto">
          <a:xfrm>
            <a:off x="1828800" y="5609492"/>
            <a:ext cx="6172200" cy="773723"/>
          </a:xfrm>
          <a:prstGeom prst="rect">
            <a:avLst/>
          </a:prstGeom>
          <a:solidFill>
            <a:schemeClr val="bg2">
              <a:alpha val="30196"/>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2103" name="Rectangle 125">
            <a:extLst>
              <a:ext uri="{FF2B5EF4-FFF2-40B4-BE49-F238E27FC236}">
                <a16:creationId xmlns:a16="http://schemas.microsoft.com/office/drawing/2014/main" id="{4DC60D29-CE7C-7D7C-42B5-5864B600D55E}"/>
              </a:ext>
            </a:extLst>
          </p:cNvPr>
          <p:cNvSpPr>
            <a:spLocks noChangeArrowheads="1"/>
          </p:cNvSpPr>
          <p:nvPr/>
        </p:nvSpPr>
        <p:spPr bwMode="auto">
          <a:xfrm>
            <a:off x="2209800" y="5750169"/>
            <a:ext cx="533400" cy="492369"/>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2104" name="Text Box 126">
            <a:extLst>
              <a:ext uri="{FF2B5EF4-FFF2-40B4-BE49-F238E27FC236}">
                <a16:creationId xmlns:a16="http://schemas.microsoft.com/office/drawing/2014/main" id="{7BA8F389-224C-712C-D8C9-BEC2043D1E98}"/>
              </a:ext>
            </a:extLst>
          </p:cNvPr>
          <p:cNvSpPr txBox="1">
            <a:spLocks noChangeArrowheads="1"/>
          </p:cNvSpPr>
          <p:nvPr/>
        </p:nvSpPr>
        <p:spPr bwMode="auto">
          <a:xfrm>
            <a:off x="2743200" y="5820508"/>
            <a:ext cx="4038600"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spcBef>
                <a:spcPct val="50000"/>
              </a:spcBef>
              <a:buNone/>
            </a:pPr>
            <a:r>
              <a:rPr lang="en-US" altLang="en-US" sz="1662" dirty="0">
                <a:latin typeface="Arial" panose="020B0604020202020204" pitchFamily="34" charset="0"/>
                <a:cs typeface="Arial" panose="020B0604020202020204" pitchFamily="34" charset="0"/>
              </a:rPr>
              <a:t>- estimate rating of movie </a:t>
            </a:r>
            <a:r>
              <a:rPr lang="en-US" altLang="en-US" sz="1662" dirty="0">
                <a:solidFill>
                  <a:srgbClr val="006600"/>
                </a:solidFill>
                <a:latin typeface="Arial" panose="020B0604020202020204" pitchFamily="34" charset="0"/>
                <a:cs typeface="Arial" panose="020B0604020202020204" pitchFamily="34" charset="0"/>
              </a:rPr>
              <a:t>5</a:t>
            </a:r>
            <a:r>
              <a:rPr lang="en-US" altLang="en-US" sz="1662" dirty="0">
                <a:latin typeface="Arial" panose="020B0604020202020204" pitchFamily="34" charset="0"/>
                <a:cs typeface="Arial" panose="020B0604020202020204" pitchFamily="34" charset="0"/>
              </a:rPr>
              <a:t> by user </a:t>
            </a:r>
            <a:r>
              <a:rPr lang="en-US" altLang="en-US" sz="1662" dirty="0">
                <a:solidFill>
                  <a:srgbClr val="006600"/>
                </a:solidFill>
                <a:latin typeface="Arial" panose="020B0604020202020204" pitchFamily="34" charset="0"/>
                <a:cs typeface="Arial" panose="020B0604020202020204" pitchFamily="34" charset="0"/>
              </a:rPr>
              <a:t>1</a:t>
            </a:r>
          </a:p>
        </p:txBody>
      </p:sp>
      <p:sp>
        <p:nvSpPr>
          <p:cNvPr id="42105" name="Slide Number Placeholder 8">
            <a:extLst>
              <a:ext uri="{FF2B5EF4-FFF2-40B4-BE49-F238E27FC236}">
                <a16:creationId xmlns:a16="http://schemas.microsoft.com/office/drawing/2014/main" id="{9273E28A-602B-BF97-81E6-18DCDE6B7B3F}"/>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16</a:t>
            </a:fld>
            <a:endParaRPr lang="en-US" altLang="en-US" sz="1292"/>
          </a:p>
        </p:txBody>
      </p:sp>
      <p:sp>
        <p:nvSpPr>
          <p:cNvPr id="2" name="Text Box 123">
            <a:extLst>
              <a:ext uri="{FF2B5EF4-FFF2-40B4-BE49-F238E27FC236}">
                <a16:creationId xmlns:a16="http://schemas.microsoft.com/office/drawing/2014/main" id="{697C4498-EE3D-CF78-0549-65E2F73A6659}"/>
              </a:ext>
            </a:extLst>
          </p:cNvPr>
          <p:cNvSpPr txBox="1">
            <a:spLocks noChangeArrowheads="1"/>
          </p:cNvSpPr>
          <p:nvPr/>
        </p:nvSpPr>
        <p:spPr bwMode="auto">
          <a:xfrm rot="16200000">
            <a:off x="822224" y="3509141"/>
            <a:ext cx="691374"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users</a:t>
            </a:r>
          </a:p>
        </p:txBody>
      </p:sp>
      <p:sp>
        <p:nvSpPr>
          <p:cNvPr id="3" name="Text Box 122">
            <a:extLst>
              <a:ext uri="{FF2B5EF4-FFF2-40B4-BE49-F238E27FC236}">
                <a16:creationId xmlns:a16="http://schemas.microsoft.com/office/drawing/2014/main" id="{067B95B7-1DE5-C9FB-7B1E-9FFDB370D834}"/>
              </a:ext>
            </a:extLst>
          </p:cNvPr>
          <p:cNvSpPr txBox="1">
            <a:spLocks noChangeArrowheads="1"/>
          </p:cNvSpPr>
          <p:nvPr/>
        </p:nvSpPr>
        <p:spPr bwMode="auto">
          <a:xfrm>
            <a:off x="4422408" y="1317356"/>
            <a:ext cx="963980"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content</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C43415DC-C552-12D9-AA22-3BA332C05FCE}"/>
              </a:ext>
            </a:extLst>
          </p:cNvPr>
          <p:cNvSpPr>
            <a:spLocks noGrp="1" noChangeArrowheads="1"/>
          </p:cNvSpPr>
          <p:nvPr>
            <p:ph type="title"/>
          </p:nvPr>
        </p:nvSpPr>
        <p:spPr>
          <a:xfrm>
            <a:off x="457200" y="263769"/>
            <a:ext cx="8229600" cy="1055077"/>
          </a:xfrm>
        </p:spPr>
        <p:txBody>
          <a:bodyPr/>
          <a:lstStyle/>
          <a:p>
            <a:r>
              <a:rPr lang="en-US" altLang="en-US">
                <a:ea typeface="ＭＳ Ｐゴシック" panose="020B0600070205080204" pitchFamily="34" charset="-128"/>
              </a:rPr>
              <a:t>Nearest Neighbors</a:t>
            </a:r>
          </a:p>
        </p:txBody>
      </p:sp>
      <p:graphicFrame>
        <p:nvGraphicFramePr>
          <p:cNvPr id="44035" name="Group 3">
            <a:extLst>
              <a:ext uri="{FF2B5EF4-FFF2-40B4-BE49-F238E27FC236}">
                <a16:creationId xmlns:a16="http://schemas.microsoft.com/office/drawing/2014/main" id="{D35DA497-8A59-A016-6612-CD5DDDFB0AA4}"/>
              </a:ext>
            </a:extLst>
          </p:cNvPr>
          <p:cNvGraphicFramePr>
            <a:graphicFrameLocks noGrp="1"/>
          </p:cNvGraphicFramePr>
          <p:nvPr>
            <p:extLst>
              <p:ext uri="{D42A27DB-BD31-4B8C-83A1-F6EECF244321}">
                <p14:modId xmlns:p14="http://schemas.microsoft.com/office/powerpoint/2010/main" val="1116010567"/>
              </p:ext>
            </p:extLst>
          </p:nvPr>
        </p:nvGraphicFramePr>
        <p:xfrm>
          <a:off x="1371600" y="1654420"/>
          <a:ext cx="6604489" cy="3744062"/>
        </p:xfrm>
        <a:graphic>
          <a:graphicData uri="http://schemas.openxmlformats.org/drawingml/2006/table">
            <a:tbl>
              <a:tblPr rtl="1"/>
              <a:tblGrid>
                <a:gridCol w="508489">
                  <a:extLst>
                    <a:ext uri="{9D8B030D-6E8A-4147-A177-3AD203B41FA5}">
                      <a16:colId xmlns:a16="http://schemas.microsoft.com/office/drawing/2014/main" val="1848832339"/>
                    </a:ext>
                  </a:extLst>
                </a:gridCol>
                <a:gridCol w="507023">
                  <a:extLst>
                    <a:ext uri="{9D8B030D-6E8A-4147-A177-3AD203B41FA5}">
                      <a16:colId xmlns:a16="http://schemas.microsoft.com/office/drawing/2014/main" val="1623085737"/>
                    </a:ext>
                  </a:extLst>
                </a:gridCol>
                <a:gridCol w="508488">
                  <a:extLst>
                    <a:ext uri="{9D8B030D-6E8A-4147-A177-3AD203B41FA5}">
                      <a16:colId xmlns:a16="http://schemas.microsoft.com/office/drawing/2014/main" val="1853783051"/>
                    </a:ext>
                  </a:extLst>
                </a:gridCol>
                <a:gridCol w="508489">
                  <a:extLst>
                    <a:ext uri="{9D8B030D-6E8A-4147-A177-3AD203B41FA5}">
                      <a16:colId xmlns:a16="http://schemas.microsoft.com/office/drawing/2014/main" val="2519298671"/>
                    </a:ext>
                  </a:extLst>
                </a:gridCol>
                <a:gridCol w="414338">
                  <a:extLst>
                    <a:ext uri="{9D8B030D-6E8A-4147-A177-3AD203B41FA5}">
                      <a16:colId xmlns:a16="http://schemas.microsoft.com/office/drawing/2014/main" val="2123113803"/>
                    </a:ext>
                  </a:extLst>
                </a:gridCol>
                <a:gridCol w="601173">
                  <a:extLst>
                    <a:ext uri="{9D8B030D-6E8A-4147-A177-3AD203B41FA5}">
                      <a16:colId xmlns:a16="http://schemas.microsoft.com/office/drawing/2014/main" val="243287862"/>
                    </a:ext>
                  </a:extLst>
                </a:gridCol>
                <a:gridCol w="508489">
                  <a:extLst>
                    <a:ext uri="{9D8B030D-6E8A-4147-A177-3AD203B41FA5}">
                      <a16:colId xmlns:a16="http://schemas.microsoft.com/office/drawing/2014/main" val="1327815112"/>
                    </a:ext>
                  </a:extLst>
                </a:gridCol>
                <a:gridCol w="508488">
                  <a:extLst>
                    <a:ext uri="{9D8B030D-6E8A-4147-A177-3AD203B41FA5}">
                      <a16:colId xmlns:a16="http://schemas.microsoft.com/office/drawing/2014/main" val="3275753680"/>
                    </a:ext>
                  </a:extLst>
                </a:gridCol>
                <a:gridCol w="507023">
                  <a:extLst>
                    <a:ext uri="{9D8B030D-6E8A-4147-A177-3AD203B41FA5}">
                      <a16:colId xmlns:a16="http://schemas.microsoft.com/office/drawing/2014/main" val="2931272916"/>
                    </a:ext>
                  </a:extLst>
                </a:gridCol>
                <a:gridCol w="508489">
                  <a:extLst>
                    <a:ext uri="{9D8B030D-6E8A-4147-A177-3AD203B41FA5}">
                      <a16:colId xmlns:a16="http://schemas.microsoft.com/office/drawing/2014/main" val="2287630658"/>
                    </a:ext>
                  </a:extLst>
                </a:gridCol>
                <a:gridCol w="508488">
                  <a:extLst>
                    <a:ext uri="{9D8B030D-6E8A-4147-A177-3AD203B41FA5}">
                      <a16:colId xmlns:a16="http://schemas.microsoft.com/office/drawing/2014/main" val="607034444"/>
                    </a:ext>
                  </a:extLst>
                </a:gridCol>
                <a:gridCol w="507023">
                  <a:extLst>
                    <a:ext uri="{9D8B030D-6E8A-4147-A177-3AD203B41FA5}">
                      <a16:colId xmlns:a16="http://schemas.microsoft.com/office/drawing/2014/main" val="1739738815"/>
                    </a:ext>
                  </a:extLst>
                </a:gridCol>
                <a:gridCol w="508489">
                  <a:extLst>
                    <a:ext uri="{9D8B030D-6E8A-4147-A177-3AD203B41FA5}">
                      <a16:colId xmlns:a16="http://schemas.microsoft.com/office/drawing/2014/main" val="2097766513"/>
                    </a:ext>
                  </a:extLst>
                </a:gridCol>
              </a:tblGrid>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12</a:t>
                      </a:r>
                    </a:p>
                  </a:txBody>
                  <a:tcPr marL="91446" marR="91446" marT="42203" marB="42203"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10</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9</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8</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7</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2788154"/>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 </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84920835"/>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33169510"/>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dirty="0">
                          <a:ln>
                            <a:noFill/>
                          </a:ln>
                          <a:solidFill>
                            <a:schemeClr val="bg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1" i="0" u="sng" strike="noStrike" cap="none" normalizeH="0" baseline="0">
                          <a:ln>
                            <a:noFill/>
                          </a:ln>
                          <a:solidFill>
                            <a:srgbClr val="FF0000"/>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03588402"/>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6187068"/>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5088808"/>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1" i="0" u="sng" strike="noStrike" cap="none" normalizeH="0" baseline="0" dirty="0">
                          <a:ln>
                            <a:noFill/>
                          </a:ln>
                          <a:solidFill>
                            <a:srgbClr val="FF0000"/>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98757763"/>
                  </a:ext>
                </a:extLst>
              </a:tr>
            </a:tbl>
          </a:graphicData>
        </a:graphic>
      </p:graphicFrame>
      <p:sp>
        <p:nvSpPr>
          <p:cNvPr id="43125" name="Rectangle 123">
            <a:extLst>
              <a:ext uri="{FF2B5EF4-FFF2-40B4-BE49-F238E27FC236}">
                <a16:creationId xmlns:a16="http://schemas.microsoft.com/office/drawing/2014/main" id="{944A57D1-221C-CAD4-90D4-60DB8A67A113}"/>
              </a:ext>
            </a:extLst>
          </p:cNvPr>
          <p:cNvSpPr>
            <a:spLocks noChangeArrowheads="1"/>
          </p:cNvSpPr>
          <p:nvPr/>
        </p:nvSpPr>
        <p:spPr bwMode="auto">
          <a:xfrm>
            <a:off x="1828800" y="5609492"/>
            <a:ext cx="6147289" cy="1056543"/>
          </a:xfrm>
          <a:prstGeom prst="rect">
            <a:avLst/>
          </a:prstGeom>
          <a:solidFill>
            <a:schemeClr val="bg2">
              <a:alpha val="30196"/>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3126" name="Text Box 124">
            <a:extLst>
              <a:ext uri="{FF2B5EF4-FFF2-40B4-BE49-F238E27FC236}">
                <a16:creationId xmlns:a16="http://schemas.microsoft.com/office/drawing/2014/main" id="{4D10E3FA-B6EC-E578-D077-0E057B6E6AC5}"/>
              </a:ext>
            </a:extLst>
          </p:cNvPr>
          <p:cNvSpPr txBox="1">
            <a:spLocks noChangeArrowheads="1"/>
          </p:cNvSpPr>
          <p:nvPr/>
        </p:nvSpPr>
        <p:spPr bwMode="auto">
          <a:xfrm>
            <a:off x="1980101" y="5678457"/>
            <a:ext cx="59959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rtl="1" eaLnBrk="1" hangingPunct="1">
              <a:spcBef>
                <a:spcPct val="50000"/>
              </a:spcBef>
              <a:buNone/>
            </a:pPr>
            <a:r>
              <a:rPr lang="en-US" altLang="en-US" sz="1600" b="1" dirty="0">
                <a:latin typeface="Arial" panose="020B0604020202020204" pitchFamily="34" charset="0"/>
                <a:cs typeface="Arial" panose="020B0604020202020204" pitchFamily="34" charset="0"/>
              </a:rPr>
              <a:t>Neighbor selection:</a:t>
            </a:r>
            <a:br>
              <a:rPr lang="en-US" altLang="en-US" sz="1600" dirty="0">
                <a:latin typeface="Arial" panose="020B0604020202020204" pitchFamily="34" charset="0"/>
                <a:cs typeface="Arial" panose="020B0604020202020204" pitchFamily="34" charset="0"/>
              </a:rPr>
            </a:br>
            <a:r>
              <a:rPr lang="en-US" altLang="en-US" sz="1600" dirty="0">
                <a:latin typeface="Arial" panose="020B0604020202020204" pitchFamily="34" charset="0"/>
                <a:cs typeface="Arial" panose="020B0604020202020204" pitchFamily="34" charset="0"/>
              </a:rPr>
              <a:t>Identify k=2 users similar to 1, who have also watched movie 5</a:t>
            </a:r>
          </a:p>
          <a:p>
            <a:pPr algn="ctr" rtl="1" eaLnBrk="1" hangingPunct="1">
              <a:spcBef>
                <a:spcPct val="50000"/>
              </a:spcBef>
              <a:buNone/>
            </a:pPr>
            <a:r>
              <a:rPr lang="en-US" altLang="en-US" sz="1600" dirty="0">
                <a:latin typeface="Arial" panose="020B0604020202020204" pitchFamily="34" charset="0"/>
                <a:cs typeface="Arial" panose="020B0604020202020204" pitchFamily="34" charset="0"/>
              </a:rPr>
              <a:t>Similarity scores are closest for users 3 and 6</a:t>
            </a:r>
          </a:p>
        </p:txBody>
      </p:sp>
      <p:sp>
        <p:nvSpPr>
          <p:cNvPr id="43128" name="Slide Number Placeholder 7">
            <a:extLst>
              <a:ext uri="{FF2B5EF4-FFF2-40B4-BE49-F238E27FC236}">
                <a16:creationId xmlns:a16="http://schemas.microsoft.com/office/drawing/2014/main" id="{A80CFD7F-7E87-66C6-860E-0FB6191D91D0}"/>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17</a:t>
            </a:fld>
            <a:endParaRPr lang="en-US" altLang="en-US" sz="1292" dirty="0"/>
          </a:p>
        </p:txBody>
      </p:sp>
      <p:sp>
        <p:nvSpPr>
          <p:cNvPr id="2" name="Text Box 123">
            <a:extLst>
              <a:ext uri="{FF2B5EF4-FFF2-40B4-BE49-F238E27FC236}">
                <a16:creationId xmlns:a16="http://schemas.microsoft.com/office/drawing/2014/main" id="{6BB193C4-C6B8-24A5-7570-4D33B29442FC}"/>
              </a:ext>
            </a:extLst>
          </p:cNvPr>
          <p:cNvSpPr txBox="1">
            <a:spLocks noChangeArrowheads="1"/>
          </p:cNvSpPr>
          <p:nvPr/>
        </p:nvSpPr>
        <p:spPr bwMode="auto">
          <a:xfrm rot="16200000">
            <a:off x="673419" y="3454550"/>
            <a:ext cx="691374"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users</a:t>
            </a:r>
          </a:p>
        </p:txBody>
      </p:sp>
      <p:sp>
        <p:nvSpPr>
          <p:cNvPr id="3" name="Text Box 122">
            <a:extLst>
              <a:ext uri="{FF2B5EF4-FFF2-40B4-BE49-F238E27FC236}">
                <a16:creationId xmlns:a16="http://schemas.microsoft.com/office/drawing/2014/main" id="{145155A5-E311-E928-0695-81E38C8DC961}"/>
              </a:ext>
            </a:extLst>
          </p:cNvPr>
          <p:cNvSpPr txBox="1">
            <a:spLocks noChangeArrowheads="1"/>
          </p:cNvSpPr>
          <p:nvPr/>
        </p:nvSpPr>
        <p:spPr bwMode="auto">
          <a:xfrm>
            <a:off x="4673843" y="1245528"/>
            <a:ext cx="912569"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content</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C7F2D106-3765-3DF3-441F-627434AC6B34}"/>
              </a:ext>
            </a:extLst>
          </p:cNvPr>
          <p:cNvSpPr>
            <a:spLocks noGrp="1" noChangeArrowheads="1"/>
          </p:cNvSpPr>
          <p:nvPr>
            <p:ph type="title"/>
          </p:nvPr>
        </p:nvSpPr>
        <p:spPr>
          <a:xfrm>
            <a:off x="457200" y="263769"/>
            <a:ext cx="8229600" cy="1055077"/>
          </a:xfrm>
        </p:spPr>
        <p:txBody>
          <a:bodyPr/>
          <a:lstStyle/>
          <a:p>
            <a:r>
              <a:rPr lang="en-US" altLang="en-US" dirty="0">
                <a:ea typeface="ＭＳ Ｐゴシック" panose="020B0600070205080204" pitchFamily="34" charset="-128"/>
              </a:rPr>
              <a:t>Nearest Neighbors</a:t>
            </a:r>
          </a:p>
        </p:txBody>
      </p:sp>
      <p:graphicFrame>
        <p:nvGraphicFramePr>
          <p:cNvPr id="45059" name="Group 3">
            <a:extLst>
              <a:ext uri="{FF2B5EF4-FFF2-40B4-BE49-F238E27FC236}">
                <a16:creationId xmlns:a16="http://schemas.microsoft.com/office/drawing/2014/main" id="{FBE1FAD1-3F9B-8BA7-358A-79636501FBA4}"/>
              </a:ext>
            </a:extLst>
          </p:cNvPr>
          <p:cNvGraphicFramePr>
            <a:graphicFrameLocks noGrp="1"/>
          </p:cNvGraphicFramePr>
          <p:nvPr/>
        </p:nvGraphicFramePr>
        <p:xfrm>
          <a:off x="1371600" y="1654420"/>
          <a:ext cx="6604489" cy="3744062"/>
        </p:xfrm>
        <a:graphic>
          <a:graphicData uri="http://schemas.openxmlformats.org/drawingml/2006/table">
            <a:tbl>
              <a:tblPr rtl="1"/>
              <a:tblGrid>
                <a:gridCol w="508489">
                  <a:extLst>
                    <a:ext uri="{9D8B030D-6E8A-4147-A177-3AD203B41FA5}">
                      <a16:colId xmlns:a16="http://schemas.microsoft.com/office/drawing/2014/main" val="2097715354"/>
                    </a:ext>
                  </a:extLst>
                </a:gridCol>
                <a:gridCol w="507023">
                  <a:extLst>
                    <a:ext uri="{9D8B030D-6E8A-4147-A177-3AD203B41FA5}">
                      <a16:colId xmlns:a16="http://schemas.microsoft.com/office/drawing/2014/main" val="3566811474"/>
                    </a:ext>
                  </a:extLst>
                </a:gridCol>
                <a:gridCol w="508488">
                  <a:extLst>
                    <a:ext uri="{9D8B030D-6E8A-4147-A177-3AD203B41FA5}">
                      <a16:colId xmlns:a16="http://schemas.microsoft.com/office/drawing/2014/main" val="1881700546"/>
                    </a:ext>
                  </a:extLst>
                </a:gridCol>
                <a:gridCol w="508489">
                  <a:extLst>
                    <a:ext uri="{9D8B030D-6E8A-4147-A177-3AD203B41FA5}">
                      <a16:colId xmlns:a16="http://schemas.microsoft.com/office/drawing/2014/main" val="480203559"/>
                    </a:ext>
                  </a:extLst>
                </a:gridCol>
                <a:gridCol w="507023">
                  <a:extLst>
                    <a:ext uri="{9D8B030D-6E8A-4147-A177-3AD203B41FA5}">
                      <a16:colId xmlns:a16="http://schemas.microsoft.com/office/drawing/2014/main" val="2481051688"/>
                    </a:ext>
                  </a:extLst>
                </a:gridCol>
                <a:gridCol w="508488">
                  <a:extLst>
                    <a:ext uri="{9D8B030D-6E8A-4147-A177-3AD203B41FA5}">
                      <a16:colId xmlns:a16="http://schemas.microsoft.com/office/drawing/2014/main" val="3403592169"/>
                    </a:ext>
                  </a:extLst>
                </a:gridCol>
                <a:gridCol w="508489">
                  <a:extLst>
                    <a:ext uri="{9D8B030D-6E8A-4147-A177-3AD203B41FA5}">
                      <a16:colId xmlns:a16="http://schemas.microsoft.com/office/drawing/2014/main" val="469356258"/>
                    </a:ext>
                  </a:extLst>
                </a:gridCol>
                <a:gridCol w="508488">
                  <a:extLst>
                    <a:ext uri="{9D8B030D-6E8A-4147-A177-3AD203B41FA5}">
                      <a16:colId xmlns:a16="http://schemas.microsoft.com/office/drawing/2014/main" val="4143496559"/>
                    </a:ext>
                  </a:extLst>
                </a:gridCol>
                <a:gridCol w="507023">
                  <a:extLst>
                    <a:ext uri="{9D8B030D-6E8A-4147-A177-3AD203B41FA5}">
                      <a16:colId xmlns:a16="http://schemas.microsoft.com/office/drawing/2014/main" val="2589088841"/>
                    </a:ext>
                  </a:extLst>
                </a:gridCol>
                <a:gridCol w="508489">
                  <a:extLst>
                    <a:ext uri="{9D8B030D-6E8A-4147-A177-3AD203B41FA5}">
                      <a16:colId xmlns:a16="http://schemas.microsoft.com/office/drawing/2014/main" val="2726173831"/>
                    </a:ext>
                  </a:extLst>
                </a:gridCol>
                <a:gridCol w="508488">
                  <a:extLst>
                    <a:ext uri="{9D8B030D-6E8A-4147-A177-3AD203B41FA5}">
                      <a16:colId xmlns:a16="http://schemas.microsoft.com/office/drawing/2014/main" val="381858349"/>
                    </a:ext>
                  </a:extLst>
                </a:gridCol>
                <a:gridCol w="507023">
                  <a:extLst>
                    <a:ext uri="{9D8B030D-6E8A-4147-A177-3AD203B41FA5}">
                      <a16:colId xmlns:a16="http://schemas.microsoft.com/office/drawing/2014/main" val="3917853623"/>
                    </a:ext>
                  </a:extLst>
                </a:gridCol>
                <a:gridCol w="508489">
                  <a:extLst>
                    <a:ext uri="{9D8B030D-6E8A-4147-A177-3AD203B41FA5}">
                      <a16:colId xmlns:a16="http://schemas.microsoft.com/office/drawing/2014/main" val="1182379123"/>
                    </a:ext>
                  </a:extLst>
                </a:gridCol>
              </a:tblGrid>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12</a:t>
                      </a:r>
                    </a:p>
                  </a:txBody>
                  <a:tcPr marL="91446" marR="91446" marT="42203" marB="42203"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10</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9</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8</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7</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91320945"/>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 </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86066824"/>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77939603"/>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1" i="0" u="sng" strike="noStrike" cap="none" normalizeH="0" baseline="0">
                          <a:ln>
                            <a:noFill/>
                          </a:ln>
                          <a:solidFill>
                            <a:srgbClr val="FF0000"/>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63732492"/>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30063761"/>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27182020"/>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1" i="0" u="sng" strike="noStrike" cap="none" normalizeH="0" baseline="0">
                          <a:ln>
                            <a:noFill/>
                          </a:ln>
                          <a:solidFill>
                            <a:srgbClr val="FF0000"/>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477606506"/>
                  </a:ext>
                </a:extLst>
              </a:tr>
            </a:tbl>
          </a:graphicData>
        </a:graphic>
      </p:graphicFrame>
      <p:sp>
        <p:nvSpPr>
          <p:cNvPr id="44149" name="Rectangle 123">
            <a:extLst>
              <a:ext uri="{FF2B5EF4-FFF2-40B4-BE49-F238E27FC236}">
                <a16:creationId xmlns:a16="http://schemas.microsoft.com/office/drawing/2014/main" id="{AA099557-1FDC-A253-5784-DA871D1E188D}"/>
              </a:ext>
            </a:extLst>
          </p:cNvPr>
          <p:cNvSpPr>
            <a:spLocks noChangeArrowheads="1"/>
          </p:cNvSpPr>
          <p:nvPr/>
        </p:nvSpPr>
        <p:spPr bwMode="auto">
          <a:xfrm>
            <a:off x="1828800" y="5609492"/>
            <a:ext cx="6172200" cy="773723"/>
          </a:xfrm>
          <a:prstGeom prst="rect">
            <a:avLst/>
          </a:prstGeom>
          <a:solidFill>
            <a:schemeClr val="bg2">
              <a:alpha val="30196"/>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4150" name="Text Box 124">
            <a:extLst>
              <a:ext uri="{FF2B5EF4-FFF2-40B4-BE49-F238E27FC236}">
                <a16:creationId xmlns:a16="http://schemas.microsoft.com/office/drawing/2014/main" id="{C73C778C-87D4-EF5E-7FD7-FC7C9F0E6A70}"/>
              </a:ext>
            </a:extLst>
          </p:cNvPr>
          <p:cNvSpPr txBox="1">
            <a:spLocks noChangeArrowheads="1"/>
          </p:cNvSpPr>
          <p:nvPr/>
        </p:nvSpPr>
        <p:spPr bwMode="auto">
          <a:xfrm>
            <a:off x="2133600" y="5679831"/>
            <a:ext cx="4953000" cy="632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rtl="1" eaLnBrk="1" hangingPunct="1">
              <a:spcBef>
                <a:spcPct val="50000"/>
              </a:spcBef>
            </a:pPr>
            <a:r>
              <a:rPr lang="en-US" altLang="en-US" sz="1662" b="1" dirty="0">
                <a:latin typeface="Arial" panose="020B0604020202020204" pitchFamily="34" charset="0"/>
                <a:cs typeface="Arial" panose="020B0604020202020204" pitchFamily="34" charset="0"/>
              </a:rPr>
              <a:t>Compute similarity weights:</a:t>
            </a:r>
            <a:br>
              <a:rPr lang="en-US" altLang="en-US" sz="1662" dirty="0">
                <a:latin typeface="Arial" panose="020B0604020202020204" pitchFamily="34" charset="0"/>
                <a:cs typeface="Arial" panose="020B0604020202020204" pitchFamily="34" charset="0"/>
              </a:rPr>
            </a:br>
            <a:r>
              <a:rPr lang="en-US" altLang="en-US" sz="1846" dirty="0">
                <a:solidFill>
                  <a:srgbClr val="339933"/>
                </a:solidFill>
                <a:latin typeface="Arial" panose="020B0604020202020204" pitchFamily="34" charset="0"/>
                <a:cs typeface="Arial" panose="020B0604020202020204" pitchFamily="34" charset="0"/>
              </a:rPr>
              <a:t>s</a:t>
            </a:r>
            <a:r>
              <a:rPr lang="en-US" altLang="en-US" sz="1846" baseline="-25000" dirty="0">
                <a:solidFill>
                  <a:srgbClr val="339933"/>
                </a:solidFill>
                <a:latin typeface="Arial" panose="020B0604020202020204" pitchFamily="34" charset="0"/>
                <a:cs typeface="Arial" panose="020B0604020202020204" pitchFamily="34" charset="0"/>
              </a:rPr>
              <a:t>13</a:t>
            </a:r>
            <a:r>
              <a:rPr lang="en-US" altLang="en-US" sz="1846" dirty="0">
                <a:solidFill>
                  <a:srgbClr val="339933"/>
                </a:solidFill>
                <a:latin typeface="Arial" panose="020B0604020202020204" pitchFamily="34" charset="0"/>
                <a:cs typeface="Arial" panose="020B0604020202020204" pitchFamily="34" charset="0"/>
              </a:rPr>
              <a:t>=0.6, s</a:t>
            </a:r>
            <a:r>
              <a:rPr lang="en-US" altLang="en-US" sz="1846" baseline="-25000" dirty="0">
                <a:solidFill>
                  <a:srgbClr val="339933"/>
                </a:solidFill>
                <a:latin typeface="Arial" panose="020B0604020202020204" pitchFamily="34" charset="0"/>
                <a:cs typeface="Arial" panose="020B0604020202020204" pitchFamily="34" charset="0"/>
              </a:rPr>
              <a:t>16</a:t>
            </a:r>
            <a:r>
              <a:rPr lang="en-US" altLang="en-US" sz="1846" dirty="0">
                <a:solidFill>
                  <a:srgbClr val="339933"/>
                </a:solidFill>
                <a:latin typeface="Arial" panose="020B0604020202020204" pitchFamily="34" charset="0"/>
                <a:cs typeface="Arial" panose="020B0604020202020204" pitchFamily="34" charset="0"/>
              </a:rPr>
              <a:t>=0.8</a:t>
            </a:r>
          </a:p>
        </p:txBody>
      </p:sp>
      <p:sp>
        <p:nvSpPr>
          <p:cNvPr id="44152" name="Slide Number Placeholder 7">
            <a:extLst>
              <a:ext uri="{FF2B5EF4-FFF2-40B4-BE49-F238E27FC236}">
                <a16:creationId xmlns:a16="http://schemas.microsoft.com/office/drawing/2014/main" id="{C111BFAE-72DD-F7CF-8964-CD7EC36EC63B}"/>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18</a:t>
            </a:fld>
            <a:endParaRPr lang="en-US" altLang="en-US" sz="1292"/>
          </a:p>
        </p:txBody>
      </p:sp>
      <p:sp>
        <p:nvSpPr>
          <p:cNvPr id="2" name="Text Box 123">
            <a:extLst>
              <a:ext uri="{FF2B5EF4-FFF2-40B4-BE49-F238E27FC236}">
                <a16:creationId xmlns:a16="http://schemas.microsoft.com/office/drawing/2014/main" id="{374BBA4C-C45A-3659-8688-5BFCB9FF2564}"/>
              </a:ext>
            </a:extLst>
          </p:cNvPr>
          <p:cNvSpPr txBox="1">
            <a:spLocks noChangeArrowheads="1"/>
          </p:cNvSpPr>
          <p:nvPr/>
        </p:nvSpPr>
        <p:spPr bwMode="auto">
          <a:xfrm rot="16200000">
            <a:off x="714362" y="3454550"/>
            <a:ext cx="691374"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users</a:t>
            </a:r>
          </a:p>
        </p:txBody>
      </p:sp>
      <p:sp>
        <p:nvSpPr>
          <p:cNvPr id="3" name="Text Box 122">
            <a:extLst>
              <a:ext uri="{FF2B5EF4-FFF2-40B4-BE49-F238E27FC236}">
                <a16:creationId xmlns:a16="http://schemas.microsoft.com/office/drawing/2014/main" id="{D68E6620-E39F-BD66-C2AD-6AE2D8679B73}"/>
              </a:ext>
            </a:extLst>
          </p:cNvPr>
          <p:cNvSpPr txBox="1">
            <a:spLocks noChangeArrowheads="1"/>
          </p:cNvSpPr>
          <p:nvPr/>
        </p:nvSpPr>
        <p:spPr bwMode="auto">
          <a:xfrm>
            <a:off x="4572000" y="1298281"/>
            <a:ext cx="928688"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content</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4F713696-42DE-8F66-0C02-D06DC1302CEE}"/>
              </a:ext>
            </a:extLst>
          </p:cNvPr>
          <p:cNvSpPr>
            <a:spLocks noGrp="1" noChangeArrowheads="1"/>
          </p:cNvSpPr>
          <p:nvPr>
            <p:ph type="title"/>
          </p:nvPr>
        </p:nvSpPr>
        <p:spPr>
          <a:xfrm>
            <a:off x="457200" y="263769"/>
            <a:ext cx="8229600" cy="1055077"/>
          </a:xfrm>
        </p:spPr>
        <p:txBody>
          <a:bodyPr/>
          <a:lstStyle/>
          <a:p>
            <a:r>
              <a:rPr lang="en-US" altLang="en-US">
                <a:ea typeface="ＭＳ Ｐゴシック" panose="020B0600070205080204" pitchFamily="34" charset="-128"/>
              </a:rPr>
              <a:t>Nearest Neighbors</a:t>
            </a:r>
          </a:p>
        </p:txBody>
      </p:sp>
      <p:graphicFrame>
        <p:nvGraphicFramePr>
          <p:cNvPr id="46208" name="Group 128">
            <a:extLst>
              <a:ext uri="{FF2B5EF4-FFF2-40B4-BE49-F238E27FC236}">
                <a16:creationId xmlns:a16="http://schemas.microsoft.com/office/drawing/2014/main" id="{AC52339E-5E6C-2BC4-F4D7-1E8BF4A12758}"/>
              </a:ext>
            </a:extLst>
          </p:cNvPr>
          <p:cNvGraphicFramePr>
            <a:graphicFrameLocks noGrp="1"/>
          </p:cNvGraphicFramePr>
          <p:nvPr>
            <p:extLst>
              <p:ext uri="{D42A27DB-BD31-4B8C-83A1-F6EECF244321}">
                <p14:modId xmlns:p14="http://schemas.microsoft.com/office/powerpoint/2010/main" val="2735214449"/>
              </p:ext>
            </p:extLst>
          </p:nvPr>
        </p:nvGraphicFramePr>
        <p:xfrm>
          <a:off x="1371603" y="1670539"/>
          <a:ext cx="6857997" cy="3727940"/>
        </p:xfrm>
        <a:graphic>
          <a:graphicData uri="http://schemas.openxmlformats.org/drawingml/2006/table">
            <a:tbl>
              <a:tblPr rtl="1"/>
              <a:tblGrid>
                <a:gridCol w="527538">
                  <a:extLst>
                    <a:ext uri="{9D8B030D-6E8A-4147-A177-3AD203B41FA5}">
                      <a16:colId xmlns:a16="http://schemas.microsoft.com/office/drawing/2014/main" val="170725377"/>
                    </a:ext>
                  </a:extLst>
                </a:gridCol>
                <a:gridCol w="527538">
                  <a:extLst>
                    <a:ext uri="{9D8B030D-6E8A-4147-A177-3AD203B41FA5}">
                      <a16:colId xmlns:a16="http://schemas.microsoft.com/office/drawing/2014/main" val="1948844156"/>
                    </a:ext>
                  </a:extLst>
                </a:gridCol>
                <a:gridCol w="527538">
                  <a:extLst>
                    <a:ext uri="{9D8B030D-6E8A-4147-A177-3AD203B41FA5}">
                      <a16:colId xmlns:a16="http://schemas.microsoft.com/office/drawing/2014/main" val="684982223"/>
                    </a:ext>
                  </a:extLst>
                </a:gridCol>
                <a:gridCol w="527538">
                  <a:extLst>
                    <a:ext uri="{9D8B030D-6E8A-4147-A177-3AD203B41FA5}">
                      <a16:colId xmlns:a16="http://schemas.microsoft.com/office/drawing/2014/main" val="3491324045"/>
                    </a:ext>
                  </a:extLst>
                </a:gridCol>
                <a:gridCol w="529003">
                  <a:extLst>
                    <a:ext uri="{9D8B030D-6E8A-4147-A177-3AD203B41FA5}">
                      <a16:colId xmlns:a16="http://schemas.microsoft.com/office/drawing/2014/main" val="680204886"/>
                    </a:ext>
                  </a:extLst>
                </a:gridCol>
                <a:gridCol w="526074">
                  <a:extLst>
                    <a:ext uri="{9D8B030D-6E8A-4147-A177-3AD203B41FA5}">
                      <a16:colId xmlns:a16="http://schemas.microsoft.com/office/drawing/2014/main" val="3757951659"/>
                    </a:ext>
                  </a:extLst>
                </a:gridCol>
                <a:gridCol w="492369">
                  <a:extLst>
                    <a:ext uri="{9D8B030D-6E8A-4147-A177-3AD203B41FA5}">
                      <a16:colId xmlns:a16="http://schemas.microsoft.com/office/drawing/2014/main" val="3412681026"/>
                    </a:ext>
                  </a:extLst>
                </a:gridCol>
                <a:gridCol w="589085">
                  <a:extLst>
                    <a:ext uri="{9D8B030D-6E8A-4147-A177-3AD203B41FA5}">
                      <a16:colId xmlns:a16="http://schemas.microsoft.com/office/drawing/2014/main" val="3650508567"/>
                    </a:ext>
                  </a:extLst>
                </a:gridCol>
                <a:gridCol w="501162">
                  <a:extLst>
                    <a:ext uri="{9D8B030D-6E8A-4147-A177-3AD203B41FA5}">
                      <a16:colId xmlns:a16="http://schemas.microsoft.com/office/drawing/2014/main" val="354748320"/>
                    </a:ext>
                  </a:extLst>
                </a:gridCol>
                <a:gridCol w="527538">
                  <a:extLst>
                    <a:ext uri="{9D8B030D-6E8A-4147-A177-3AD203B41FA5}">
                      <a16:colId xmlns:a16="http://schemas.microsoft.com/office/drawing/2014/main" val="1442327786"/>
                    </a:ext>
                  </a:extLst>
                </a:gridCol>
                <a:gridCol w="527538">
                  <a:extLst>
                    <a:ext uri="{9D8B030D-6E8A-4147-A177-3AD203B41FA5}">
                      <a16:colId xmlns:a16="http://schemas.microsoft.com/office/drawing/2014/main" val="1709217206"/>
                    </a:ext>
                  </a:extLst>
                </a:gridCol>
                <a:gridCol w="527538">
                  <a:extLst>
                    <a:ext uri="{9D8B030D-6E8A-4147-A177-3AD203B41FA5}">
                      <a16:colId xmlns:a16="http://schemas.microsoft.com/office/drawing/2014/main" val="1726518263"/>
                    </a:ext>
                  </a:extLst>
                </a:gridCol>
                <a:gridCol w="527538">
                  <a:extLst>
                    <a:ext uri="{9D8B030D-6E8A-4147-A177-3AD203B41FA5}">
                      <a16:colId xmlns:a16="http://schemas.microsoft.com/office/drawing/2014/main" val="2444643503"/>
                    </a:ext>
                  </a:extLst>
                </a:gridCol>
              </a:tblGrid>
              <a:tr h="531935">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12</a:t>
                      </a:r>
                    </a:p>
                  </a:txBody>
                  <a:tcPr marT="42203" marB="42203"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11</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10</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9</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8</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7</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29753830"/>
                  </a:ext>
                </a:extLst>
              </a:tr>
              <a:tr h="533400">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1" i="0" u="none" strike="noStrike" cap="none" normalizeH="0" baseline="0" dirty="0">
                          <a:ln>
                            <a:noFill/>
                          </a:ln>
                          <a:solidFill>
                            <a:schemeClr val="bg1"/>
                          </a:solidFill>
                          <a:effectLst/>
                          <a:latin typeface="Verdana" panose="020B0604030504040204" pitchFamily="34" charset="0"/>
                          <a:ea typeface="ＭＳ Ｐゴシック" panose="020B0600070205080204" pitchFamily="34" charset="-128"/>
                        </a:rPr>
                        <a:t>2.5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21404605"/>
                  </a:ext>
                </a:extLst>
              </a:tr>
              <a:tr h="531935">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40565630"/>
                  </a:ext>
                </a:extLst>
              </a:tr>
              <a:tr h="533400">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1" i="0" u="sng" strike="noStrike" cap="none" normalizeH="0" baseline="0">
                          <a:ln>
                            <a:noFill/>
                          </a:ln>
                          <a:solidFill>
                            <a:srgbClr val="FF0000"/>
                          </a:solidFill>
                          <a:effectLst/>
                          <a:latin typeface="Verdana" panose="020B0604030504040204" pitchFamily="34" charset="0"/>
                          <a:ea typeface="ＭＳ Ｐゴシック" panose="020B0600070205080204" pitchFamily="34" charset="-128"/>
                        </a:rPr>
                        <a:t>3</a:t>
                      </a:r>
                    </a:p>
                  </a:txBody>
                  <a:tcPr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8558624"/>
                  </a:ext>
                </a:extLst>
              </a:tr>
              <a:tr h="531935">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33238368"/>
                  </a:ext>
                </a:extLst>
              </a:tr>
              <a:tr h="533400">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13845925"/>
                  </a:ext>
                </a:extLst>
              </a:tr>
              <a:tr h="531935">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1" i="0" u="sng" strike="noStrike" cap="none" normalizeH="0" baseline="0" dirty="0">
                          <a:ln>
                            <a:noFill/>
                          </a:ln>
                          <a:solidFill>
                            <a:srgbClr val="FF0000"/>
                          </a:solidFill>
                          <a:effectLst/>
                          <a:latin typeface="Verdana" panose="020B0604030504040204" pitchFamily="34" charset="0"/>
                          <a:ea typeface="ＭＳ Ｐゴシック" panose="020B0600070205080204" pitchFamily="34" charset="-128"/>
                        </a:rPr>
                        <a:t>6</a:t>
                      </a:r>
                    </a:p>
                  </a:txBody>
                  <a:tcPr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901042180"/>
                  </a:ext>
                </a:extLst>
              </a:tr>
            </a:tbl>
          </a:graphicData>
        </a:graphic>
      </p:graphicFrame>
      <p:sp>
        <p:nvSpPr>
          <p:cNvPr id="45173" name="Rectangle 123">
            <a:extLst>
              <a:ext uri="{FF2B5EF4-FFF2-40B4-BE49-F238E27FC236}">
                <a16:creationId xmlns:a16="http://schemas.microsoft.com/office/drawing/2014/main" id="{4359A620-ABF1-A1D4-F048-F80FEC54DBBD}"/>
              </a:ext>
            </a:extLst>
          </p:cNvPr>
          <p:cNvSpPr>
            <a:spLocks noChangeArrowheads="1"/>
          </p:cNvSpPr>
          <p:nvPr/>
        </p:nvSpPr>
        <p:spPr bwMode="auto">
          <a:xfrm>
            <a:off x="1828800" y="5609492"/>
            <a:ext cx="6172200" cy="773723"/>
          </a:xfrm>
          <a:prstGeom prst="rect">
            <a:avLst/>
          </a:prstGeom>
          <a:solidFill>
            <a:schemeClr val="bg2">
              <a:alpha val="30196"/>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5174" name="Text Box 124">
            <a:extLst>
              <a:ext uri="{FF2B5EF4-FFF2-40B4-BE49-F238E27FC236}">
                <a16:creationId xmlns:a16="http://schemas.microsoft.com/office/drawing/2014/main" id="{F3CCC711-D38E-3E4C-75F3-EEF676999B10}"/>
              </a:ext>
            </a:extLst>
          </p:cNvPr>
          <p:cNvSpPr txBox="1">
            <a:spLocks noChangeArrowheads="1"/>
          </p:cNvSpPr>
          <p:nvPr/>
        </p:nvSpPr>
        <p:spPr bwMode="auto">
          <a:xfrm>
            <a:off x="2133600" y="5679831"/>
            <a:ext cx="4953000" cy="73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rtl="1" eaLnBrk="1" hangingPunct="1">
              <a:spcBef>
                <a:spcPct val="50000"/>
              </a:spcBef>
              <a:buNone/>
            </a:pPr>
            <a:r>
              <a:rPr lang="en-US" altLang="en-US" sz="1662" dirty="0">
                <a:latin typeface="Tahoma" panose="020B0604030504040204" pitchFamily="34" charset="0"/>
                <a:ea typeface="Tahoma" panose="020B0604030504040204" pitchFamily="34" charset="0"/>
                <a:cs typeface="Tahoma" panose="020B0604030504040204" pitchFamily="34" charset="0"/>
              </a:rPr>
              <a:t>Predict by taking k-NN average:</a:t>
            </a:r>
          </a:p>
          <a:p>
            <a:pPr algn="ctr" rtl="1" eaLnBrk="1" hangingPunct="1">
              <a:spcBef>
                <a:spcPct val="50000"/>
              </a:spcBef>
              <a:buNone/>
            </a:pPr>
            <a:r>
              <a:rPr lang="en-US" altLang="en-US" sz="1662" dirty="0">
                <a:solidFill>
                  <a:srgbClr val="339933"/>
                </a:solidFill>
                <a:latin typeface="Tahoma" panose="020B0604030504040204" pitchFamily="34" charset="0"/>
                <a:ea typeface="Tahoma" panose="020B0604030504040204" pitchFamily="34" charset="0"/>
                <a:cs typeface="Tahoma" panose="020B0604030504040204" pitchFamily="34" charset="0"/>
              </a:rPr>
              <a:t>(Could be weighted)</a:t>
            </a:r>
            <a:endParaRPr lang="en-US" altLang="en-US" sz="1846" dirty="0">
              <a:solidFill>
                <a:srgbClr val="339933"/>
              </a:solidFill>
              <a:latin typeface="Tahoma" panose="020B0604030504040204" pitchFamily="34" charset="0"/>
              <a:ea typeface="Tahoma" panose="020B0604030504040204" pitchFamily="34" charset="0"/>
              <a:cs typeface="Tahoma" panose="020B0604030504040204" pitchFamily="34" charset="0"/>
            </a:endParaRPr>
          </a:p>
        </p:txBody>
      </p:sp>
      <p:sp>
        <p:nvSpPr>
          <p:cNvPr id="45176" name="Slide Number Placeholder 7">
            <a:extLst>
              <a:ext uri="{FF2B5EF4-FFF2-40B4-BE49-F238E27FC236}">
                <a16:creationId xmlns:a16="http://schemas.microsoft.com/office/drawing/2014/main" id="{6E770CB6-E477-7C9E-C3A5-2AAAE983C2F6}"/>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19</a:t>
            </a:fld>
            <a:endParaRPr lang="en-US" altLang="en-US" sz="1292"/>
          </a:p>
        </p:txBody>
      </p:sp>
      <p:sp>
        <p:nvSpPr>
          <p:cNvPr id="2" name="Text Box 123">
            <a:extLst>
              <a:ext uri="{FF2B5EF4-FFF2-40B4-BE49-F238E27FC236}">
                <a16:creationId xmlns:a16="http://schemas.microsoft.com/office/drawing/2014/main" id="{48F0909F-A94C-591C-AE23-593600997D79}"/>
              </a:ext>
            </a:extLst>
          </p:cNvPr>
          <p:cNvSpPr txBox="1">
            <a:spLocks noChangeArrowheads="1"/>
          </p:cNvSpPr>
          <p:nvPr/>
        </p:nvSpPr>
        <p:spPr bwMode="auto">
          <a:xfrm rot="16200000">
            <a:off x="568713" y="3605410"/>
            <a:ext cx="691374"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users</a:t>
            </a:r>
          </a:p>
        </p:txBody>
      </p:sp>
      <p:sp>
        <p:nvSpPr>
          <p:cNvPr id="3" name="Text Box 122">
            <a:extLst>
              <a:ext uri="{FF2B5EF4-FFF2-40B4-BE49-F238E27FC236}">
                <a16:creationId xmlns:a16="http://schemas.microsoft.com/office/drawing/2014/main" id="{7EA43F16-6A57-F4DB-3726-3B913570D073}"/>
              </a:ext>
            </a:extLst>
          </p:cNvPr>
          <p:cNvSpPr txBox="1">
            <a:spLocks noChangeArrowheads="1"/>
          </p:cNvSpPr>
          <p:nvPr/>
        </p:nvSpPr>
        <p:spPr bwMode="auto">
          <a:xfrm>
            <a:off x="4610100" y="1260763"/>
            <a:ext cx="990600"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content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8CB2-5161-A2D9-BFD2-D12AC354E32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ED6C622-3FD2-56DE-9038-629E88982318}"/>
              </a:ext>
            </a:extLst>
          </p:cNvPr>
          <p:cNvSpPr>
            <a:spLocks noGrp="1"/>
          </p:cNvSpPr>
          <p:nvPr>
            <p:ph idx="1"/>
          </p:nvPr>
        </p:nvSpPr>
        <p:spPr>
          <a:xfrm>
            <a:off x="457200" y="1021899"/>
            <a:ext cx="3755985" cy="4638121"/>
          </a:xfrm>
        </p:spPr>
        <p:txBody>
          <a:bodyPr/>
          <a:lstStyle/>
          <a:p>
            <a:r>
              <a:rPr lang="en-US" dirty="0"/>
              <a:t>Recommender systems</a:t>
            </a:r>
          </a:p>
          <a:p>
            <a:pPr lvl="1"/>
            <a:r>
              <a:rPr lang="en-US" dirty="0"/>
              <a:t>Models used</a:t>
            </a:r>
          </a:p>
          <a:p>
            <a:r>
              <a:rPr lang="en-US" dirty="0"/>
              <a:t>Netflix Prize and its impact</a:t>
            </a:r>
          </a:p>
          <a:p>
            <a:r>
              <a:rPr lang="en-US" dirty="0"/>
              <a:t>Ensemble Models</a:t>
            </a:r>
          </a:p>
          <a:p>
            <a:pPr lvl="1"/>
            <a:r>
              <a:rPr lang="en-US" dirty="0"/>
              <a:t>Why ensembles win</a:t>
            </a:r>
          </a:p>
          <a:p>
            <a:pPr lvl="1"/>
            <a:r>
              <a:rPr lang="en-US" dirty="0"/>
              <a:t>Boosting, Bagging, Random Forests</a:t>
            </a:r>
          </a:p>
          <a:p>
            <a:pPr lvl="1"/>
            <a:r>
              <a:rPr lang="en-US" dirty="0" err="1"/>
              <a:t>XGBoost</a:t>
            </a:r>
            <a:r>
              <a:rPr lang="en-US" dirty="0"/>
              <a:t> and GBDT</a:t>
            </a:r>
          </a:p>
        </p:txBody>
      </p:sp>
      <p:sp>
        <p:nvSpPr>
          <p:cNvPr id="4" name="Slide Number Placeholder 3">
            <a:extLst>
              <a:ext uri="{FF2B5EF4-FFF2-40B4-BE49-F238E27FC236}">
                <a16:creationId xmlns:a16="http://schemas.microsoft.com/office/drawing/2014/main" id="{6551DB78-EDD3-FED8-B85C-E4964652A388}"/>
              </a:ext>
            </a:extLst>
          </p:cNvPr>
          <p:cNvSpPr>
            <a:spLocks noGrp="1"/>
          </p:cNvSpPr>
          <p:nvPr>
            <p:ph type="sldNum" sz="quarter" idx="10"/>
          </p:nvPr>
        </p:nvSpPr>
        <p:spPr/>
        <p:txBody>
          <a:bodyPr/>
          <a:lstStyle/>
          <a:p>
            <a:fld id="{ABBEE3BA-F264-1746-880E-39AD601DF2B1}" type="slidenum">
              <a:rPr lang="en-US" smtClean="0"/>
              <a:t>2</a:t>
            </a:fld>
            <a:endParaRPr lang="en-US"/>
          </a:p>
        </p:txBody>
      </p:sp>
      <p:sp>
        <p:nvSpPr>
          <p:cNvPr id="5" name="TextBox 4">
            <a:extLst>
              <a:ext uri="{FF2B5EF4-FFF2-40B4-BE49-F238E27FC236}">
                <a16:creationId xmlns:a16="http://schemas.microsoft.com/office/drawing/2014/main" id="{75B899FA-C6DB-008D-6772-9035AB52EC4A}"/>
              </a:ext>
            </a:extLst>
          </p:cNvPr>
          <p:cNvSpPr txBox="1"/>
          <p:nvPr/>
        </p:nvSpPr>
        <p:spPr>
          <a:xfrm>
            <a:off x="3005959" y="6138041"/>
            <a:ext cx="184731" cy="400110"/>
          </a:xfrm>
          <a:prstGeom prst="rect">
            <a:avLst/>
          </a:prstGeom>
          <a:noFill/>
        </p:spPr>
        <p:txBody>
          <a:bodyPr wrap="none" rtlCol="0">
            <a:spAutoFit/>
          </a:bodyPr>
          <a:lstStyle/>
          <a:p>
            <a:pPr marL="0" indent="0" algn="l">
              <a:buNone/>
            </a:pPr>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2" descr="machine learning meme">
            <a:extLst>
              <a:ext uri="{FF2B5EF4-FFF2-40B4-BE49-F238E27FC236}">
                <a16:creationId xmlns:a16="http://schemas.microsoft.com/office/drawing/2014/main" id="{A56B7A81-0F14-CD05-6376-A97303407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7842" y="1021899"/>
            <a:ext cx="4082768" cy="43356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DD049E-AEA0-359F-1F54-0057239906BB}"/>
              </a:ext>
            </a:extLst>
          </p:cNvPr>
          <p:cNvSpPr txBox="1"/>
          <p:nvPr/>
        </p:nvSpPr>
        <p:spPr>
          <a:xfrm>
            <a:off x="907115" y="4693920"/>
            <a:ext cx="2098844" cy="307777"/>
          </a:xfrm>
          <a:prstGeom prst="rect">
            <a:avLst/>
          </a:prstGeom>
          <a:solidFill>
            <a:schemeClr val="accent5"/>
          </a:solidFill>
        </p:spPr>
        <p:txBody>
          <a:bodyPr wrap="none" rtlCol="0">
            <a:spAutoFit/>
          </a:bodyPr>
          <a:lstStyle/>
          <a:p>
            <a:pPr marL="0" indent="0" algn="l">
              <a:buNone/>
            </a:pPr>
            <a:r>
              <a:rPr lang="en-US" sz="1400" dirty="0" err="1">
                <a:latin typeface="Tahoma" panose="020B0604030504040204" pitchFamily="34" charset="0"/>
                <a:ea typeface="Tahoma" panose="020B0604030504040204" pitchFamily="34" charset="0"/>
                <a:cs typeface="Tahoma" panose="020B0604030504040204" pitchFamily="34" charset="0"/>
              </a:rPr>
              <a:t>Shmueli</a:t>
            </a:r>
            <a:r>
              <a:rPr lang="en-US" sz="1400" dirty="0">
                <a:latin typeface="Tahoma" panose="020B0604030504040204" pitchFamily="34" charset="0"/>
                <a:ea typeface="Tahoma" panose="020B0604030504040204" pitchFamily="34" charset="0"/>
                <a:cs typeface="Tahoma" panose="020B0604030504040204" pitchFamily="34" charset="0"/>
              </a:rPr>
              <a:t> Chapter 9.8, 13</a:t>
            </a:r>
          </a:p>
        </p:txBody>
      </p:sp>
      <p:sp>
        <p:nvSpPr>
          <p:cNvPr id="8" name="TextBox 7">
            <a:extLst>
              <a:ext uri="{FF2B5EF4-FFF2-40B4-BE49-F238E27FC236}">
                <a16:creationId xmlns:a16="http://schemas.microsoft.com/office/drawing/2014/main" id="{A6485813-46F6-CE08-347D-B978104F3C3D}"/>
              </a:ext>
            </a:extLst>
          </p:cNvPr>
          <p:cNvSpPr txBox="1"/>
          <p:nvPr/>
        </p:nvSpPr>
        <p:spPr>
          <a:xfrm>
            <a:off x="907115" y="5086819"/>
            <a:ext cx="1205779" cy="307777"/>
          </a:xfrm>
          <a:prstGeom prst="rect">
            <a:avLst/>
          </a:prstGeom>
          <a:solidFill>
            <a:schemeClr val="accent5"/>
          </a:solidFill>
        </p:spPr>
        <p:txBody>
          <a:bodyPr wrap="non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ISL 8.2, 12.3</a:t>
            </a:r>
          </a:p>
        </p:txBody>
      </p:sp>
    </p:spTree>
    <p:extLst>
      <p:ext uri="{BB962C8B-B14F-4D97-AF65-F5344CB8AC3E}">
        <p14:creationId xmlns:p14="http://schemas.microsoft.com/office/powerpoint/2010/main" val="1970065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34EC5371-F55D-0BCC-7B73-086D64F46B0E}"/>
              </a:ext>
            </a:extLst>
          </p:cNvPr>
          <p:cNvSpPr>
            <a:spLocks noGrp="1"/>
          </p:cNvSpPr>
          <p:nvPr>
            <p:ph type="title"/>
          </p:nvPr>
        </p:nvSpPr>
        <p:spPr/>
        <p:txBody>
          <a:bodyPr/>
          <a:lstStyle/>
          <a:p>
            <a:r>
              <a:rPr lang="en-US" altLang="en-US">
                <a:ea typeface="ＭＳ Ｐゴシック" panose="020B0600070205080204" pitchFamily="34" charset="-128"/>
              </a:rPr>
              <a:t>Nearest Neighbors</a:t>
            </a:r>
          </a:p>
        </p:txBody>
      </p:sp>
      <p:sp>
        <p:nvSpPr>
          <p:cNvPr id="46082" name="Content Placeholder 2">
            <a:extLst>
              <a:ext uri="{FF2B5EF4-FFF2-40B4-BE49-F238E27FC236}">
                <a16:creationId xmlns:a16="http://schemas.microsoft.com/office/drawing/2014/main" id="{80323828-ED99-C164-5345-684704BB106D}"/>
              </a:ext>
            </a:extLst>
          </p:cNvPr>
          <p:cNvSpPr>
            <a:spLocks noGrp="1"/>
          </p:cNvSpPr>
          <p:nvPr>
            <p:ph idx="1"/>
          </p:nvPr>
        </p:nvSpPr>
        <p:spPr>
          <a:xfrm>
            <a:off x="391257" y="1066800"/>
            <a:ext cx="8361485" cy="5486400"/>
          </a:xfrm>
        </p:spPr>
        <p:txBody>
          <a:bodyPr/>
          <a:lstStyle/>
          <a:p>
            <a:pPr lvl="1"/>
            <a:r>
              <a:rPr lang="en-US" altLang="en-US" dirty="0">
                <a:ea typeface="ＭＳ Ｐゴシック" panose="020B0600070205080204" pitchFamily="34" charset="-128"/>
              </a:rPr>
              <a:t>More formally:</a:t>
            </a:r>
          </a:p>
          <a:p>
            <a:pPr lvl="1"/>
            <a:r>
              <a:rPr lang="en-US" altLang="en-US" dirty="0">
                <a:ea typeface="ＭＳ Ｐゴシック" panose="020B0600070205080204" pitchFamily="34" charset="-128"/>
              </a:rPr>
              <a:t>To predict the rating for user u on item </a:t>
            </a:r>
            <a:r>
              <a:rPr lang="en-US" altLang="en-US" dirty="0" err="1">
                <a:ea typeface="ＭＳ Ｐゴシック" panose="020B0600070205080204" pitchFamily="34" charset="-128"/>
              </a:rPr>
              <a:t>i</a:t>
            </a:r>
            <a:r>
              <a:rPr lang="en-US" altLang="en-US" dirty="0">
                <a:ea typeface="ＭＳ Ｐゴシック" panose="020B0600070205080204" pitchFamily="34" charset="-128"/>
              </a:rPr>
              <a:t>:</a:t>
            </a:r>
          </a:p>
          <a:p>
            <a:pPr lvl="2"/>
            <a:r>
              <a:rPr lang="en-US" altLang="en-US" dirty="0">
                <a:ea typeface="ＭＳ Ｐゴシック" panose="020B0600070205080204" pitchFamily="34" charset="-128"/>
              </a:rPr>
              <a:t>Use a weighted average of similar users</a:t>
            </a:r>
            <a:r>
              <a:rPr lang="ja-JP" altLang="en-US">
                <a:ea typeface="ＭＳ Ｐゴシック" panose="020B0600070205080204" pitchFamily="34" charset="-128"/>
              </a:rPr>
              <a:t>’</a:t>
            </a:r>
            <a:r>
              <a:rPr lang="en-US" altLang="ja-JP" dirty="0">
                <a:ea typeface="ＭＳ Ｐゴシック" panose="020B0600070205080204" pitchFamily="34" charset="-128"/>
              </a:rPr>
              <a:t> ratings for similar content:</a:t>
            </a:r>
          </a:p>
          <a:p>
            <a:pPr lvl="2">
              <a:buFontTx/>
              <a:buNone/>
            </a:pPr>
            <a:r>
              <a:rPr lang="en-US" altLang="en-US" sz="1477" dirty="0">
                <a:ea typeface="ＭＳ Ｐゴシック" panose="020B0600070205080204" pitchFamily="34" charset="-128"/>
              </a:rPr>
              <a:t>	</a:t>
            </a:r>
          </a:p>
          <a:p>
            <a:pPr lvl="2">
              <a:buFontTx/>
              <a:buNone/>
            </a:pPr>
            <a:endParaRPr lang="en-US" altLang="en-US" sz="1477" dirty="0">
              <a:ea typeface="ＭＳ Ｐゴシック" panose="020B0600070205080204" pitchFamily="34" charset="-128"/>
            </a:endParaRPr>
          </a:p>
          <a:p>
            <a:pPr lvl="2">
              <a:buFontTx/>
              <a:buNone/>
            </a:pPr>
            <a:endParaRPr lang="en-US" altLang="en-US" sz="1477" dirty="0">
              <a:ea typeface="ＭＳ Ｐゴシック" panose="020B0600070205080204" pitchFamily="34" charset="-128"/>
            </a:endParaRPr>
          </a:p>
          <a:p>
            <a:pPr lvl="2">
              <a:buFontTx/>
              <a:buNone/>
            </a:pPr>
            <a:endParaRPr lang="en-US" altLang="en-US" sz="1477" dirty="0">
              <a:ea typeface="ＭＳ Ｐゴシック" panose="020B0600070205080204" pitchFamily="34" charset="-128"/>
            </a:endParaRPr>
          </a:p>
          <a:p>
            <a:pPr lvl="2">
              <a:buFontTx/>
              <a:buNone/>
            </a:pPr>
            <a:endParaRPr lang="en-US" altLang="en-US" sz="1477" dirty="0">
              <a:ea typeface="ＭＳ Ｐゴシック" panose="020B0600070205080204" pitchFamily="34" charset="-128"/>
            </a:endParaRPr>
          </a:p>
          <a:p>
            <a:pPr marL="0" indent="0">
              <a:buNone/>
            </a:pPr>
            <a:endParaRPr lang="en-US" altLang="en-US" sz="1846" i="1" dirty="0">
              <a:ea typeface="ＭＳ Ｐゴシック" panose="020B0600070205080204" pitchFamily="34" charset="-128"/>
            </a:endParaRPr>
          </a:p>
          <a:p>
            <a:pPr marL="0" indent="0">
              <a:buNone/>
            </a:pPr>
            <a:r>
              <a:rPr lang="en-US" altLang="en-US" sz="1846" i="1" dirty="0" err="1">
                <a:ea typeface="ＭＳ Ｐゴシック" panose="020B0600070205080204" pitchFamily="34" charset="-128"/>
              </a:rPr>
              <a:t>r</a:t>
            </a:r>
            <a:r>
              <a:rPr lang="en-US" altLang="en-US" sz="1846" i="1" baseline="-25000" dirty="0" err="1">
                <a:ea typeface="ＭＳ Ｐゴシック" panose="020B0600070205080204" pitchFamily="34" charset="-128"/>
              </a:rPr>
              <a:t>ui</a:t>
            </a:r>
            <a:r>
              <a:rPr lang="en-US" altLang="en-US" sz="1846" baseline="-25000" dirty="0">
                <a:ea typeface="ＭＳ Ｐゴシック" panose="020B0600070205080204" pitchFamily="34" charset="-128"/>
              </a:rPr>
              <a:t> </a:t>
            </a:r>
            <a:r>
              <a:rPr lang="en-US" altLang="en-US" sz="1846" dirty="0">
                <a:ea typeface="ＭＳ Ｐゴシック" panose="020B0600070205080204" pitchFamily="34" charset="-128"/>
              </a:rPr>
              <a:t>= rating for user </a:t>
            </a:r>
            <a:r>
              <a:rPr lang="en-US" altLang="en-US" sz="1846" i="1" dirty="0">
                <a:ea typeface="ＭＳ Ｐゴシック" panose="020B0600070205080204" pitchFamily="34" charset="-128"/>
              </a:rPr>
              <a:t>u </a:t>
            </a:r>
            <a:r>
              <a:rPr lang="en-US" altLang="en-US" sz="1846" dirty="0">
                <a:ea typeface="ＭＳ Ｐゴシック" panose="020B0600070205080204" pitchFamily="34" charset="-128"/>
              </a:rPr>
              <a:t>and item </a:t>
            </a:r>
            <a:r>
              <a:rPr lang="en-US" altLang="en-US" sz="1846" i="1" dirty="0" err="1">
                <a:ea typeface="ＭＳ Ｐゴシック" panose="020B0600070205080204" pitchFamily="34" charset="-128"/>
              </a:rPr>
              <a:t>i</a:t>
            </a:r>
            <a:endParaRPr lang="en-US" altLang="en-US" sz="1846" i="1" dirty="0">
              <a:ea typeface="ＭＳ Ｐゴシック" panose="020B0600070205080204" pitchFamily="34" charset="-128"/>
            </a:endParaRPr>
          </a:p>
          <a:p>
            <a:pPr marL="0" indent="0">
              <a:buNone/>
            </a:pPr>
            <a:r>
              <a:rPr lang="en-US" altLang="en-US" sz="1846" i="1" dirty="0" err="1">
                <a:ea typeface="ＭＳ Ｐゴシック" panose="020B0600070205080204" pitchFamily="34" charset="-128"/>
              </a:rPr>
              <a:t>s</a:t>
            </a:r>
            <a:r>
              <a:rPr lang="en-US" altLang="en-US" sz="1846" i="1" baseline="-25000" dirty="0" err="1">
                <a:ea typeface="ＭＳ Ｐゴシック" panose="020B0600070205080204" pitchFamily="34" charset="-128"/>
              </a:rPr>
              <a:t>ij</a:t>
            </a:r>
            <a:r>
              <a:rPr lang="en-US" altLang="en-US" sz="1846" i="1" dirty="0">
                <a:ea typeface="ＭＳ Ｐゴシック" panose="020B0600070205080204" pitchFamily="34" charset="-128"/>
              </a:rPr>
              <a:t> </a:t>
            </a:r>
            <a:r>
              <a:rPr lang="en-US" altLang="en-US" sz="1846" dirty="0">
                <a:ea typeface="ＭＳ Ｐゴシック" panose="020B0600070205080204" pitchFamily="34" charset="-128"/>
              </a:rPr>
              <a:t>= similarity between items </a:t>
            </a:r>
            <a:r>
              <a:rPr lang="en-US" altLang="en-US" sz="1846" i="1" dirty="0" err="1">
                <a:ea typeface="ＭＳ Ｐゴシック" panose="020B0600070205080204" pitchFamily="34" charset="-128"/>
              </a:rPr>
              <a:t>i</a:t>
            </a:r>
            <a:r>
              <a:rPr lang="en-US" altLang="en-US" sz="1846" i="1" dirty="0">
                <a:ea typeface="ＭＳ Ｐゴシック" panose="020B0600070205080204" pitchFamily="34" charset="-128"/>
              </a:rPr>
              <a:t> </a:t>
            </a:r>
            <a:r>
              <a:rPr lang="en-US" altLang="en-US" sz="1846" dirty="0">
                <a:ea typeface="ＭＳ Ｐゴシック" panose="020B0600070205080204" pitchFamily="34" charset="-128"/>
              </a:rPr>
              <a:t>and </a:t>
            </a:r>
            <a:r>
              <a:rPr lang="en-US" altLang="en-US" sz="1846" i="1" dirty="0">
                <a:ea typeface="ＭＳ Ｐゴシック" panose="020B0600070205080204" pitchFamily="34" charset="-128"/>
              </a:rPr>
              <a:t>j</a:t>
            </a:r>
          </a:p>
          <a:p>
            <a:pPr marL="0" indent="0">
              <a:buNone/>
            </a:pPr>
            <a:r>
              <a:rPr lang="en-US" altLang="en-US" sz="1846" i="1" dirty="0">
                <a:ea typeface="ＭＳ Ｐゴシック" panose="020B0600070205080204" pitchFamily="34" charset="-128"/>
              </a:rPr>
              <a:t>N(</a:t>
            </a:r>
            <a:r>
              <a:rPr lang="en-US" altLang="en-US" sz="1846" i="1" dirty="0" err="1">
                <a:ea typeface="ＭＳ Ｐゴシック" panose="020B0600070205080204" pitchFamily="34" charset="-128"/>
              </a:rPr>
              <a:t>i,u</a:t>
            </a:r>
            <a:r>
              <a:rPr lang="en-US" altLang="en-US" sz="1846" i="1" dirty="0">
                <a:ea typeface="ＭＳ Ｐゴシック" panose="020B0600070205080204" pitchFamily="34" charset="-128"/>
              </a:rPr>
              <a:t>)</a:t>
            </a:r>
            <a:r>
              <a:rPr lang="en-US" altLang="en-US" sz="1846" dirty="0">
                <a:ea typeface="ＭＳ Ｐゴシック" panose="020B0600070205080204" pitchFamily="34" charset="-128"/>
              </a:rPr>
              <a:t> = neighborhood of item </a:t>
            </a:r>
            <a:r>
              <a:rPr lang="en-US" altLang="en-US" sz="1846" i="1" dirty="0" err="1">
                <a:ea typeface="ＭＳ Ｐゴシック" panose="020B0600070205080204" pitchFamily="34" charset="-128"/>
              </a:rPr>
              <a:t>i</a:t>
            </a:r>
            <a:r>
              <a:rPr lang="en-US" altLang="en-US" sz="1846" i="1" dirty="0">
                <a:ea typeface="ＭＳ Ｐゴシック" panose="020B0600070205080204" pitchFamily="34" charset="-128"/>
              </a:rPr>
              <a:t> </a:t>
            </a:r>
            <a:r>
              <a:rPr lang="en-US" altLang="en-US" sz="1846" dirty="0">
                <a:ea typeface="ＭＳ Ｐゴシック" panose="020B0600070205080204" pitchFamily="34" charset="-128"/>
              </a:rPr>
              <a:t>for user </a:t>
            </a:r>
            <a:r>
              <a:rPr lang="en-US" altLang="en-US" sz="1846" i="1" dirty="0">
                <a:ea typeface="ＭＳ Ｐゴシック" panose="020B0600070205080204" pitchFamily="34" charset="-128"/>
              </a:rPr>
              <a:t>u</a:t>
            </a:r>
            <a:r>
              <a:rPr lang="en-US" altLang="en-US" sz="1846" dirty="0">
                <a:ea typeface="ＭＳ Ｐゴシック" panose="020B0600070205080204" pitchFamily="34" charset="-128"/>
              </a:rPr>
              <a:t> (might be fixed at k)</a:t>
            </a:r>
          </a:p>
          <a:p>
            <a:pPr marL="0" indent="0">
              <a:buNone/>
            </a:pPr>
            <a:endParaRPr lang="en-US" altLang="en-US" sz="1846" dirty="0">
              <a:ea typeface="ＭＳ Ｐゴシック" panose="020B0600070205080204" pitchFamily="34" charset="-128"/>
            </a:endParaRPr>
          </a:p>
          <a:p>
            <a:pPr marL="0" indent="0">
              <a:buNone/>
            </a:pPr>
            <a:r>
              <a:rPr lang="en-US" altLang="en-US" sz="1846" dirty="0">
                <a:ea typeface="ＭＳ Ｐゴシック" panose="020B0600070205080204" pitchFamily="34" charset="-128"/>
              </a:rPr>
              <a:t>Decisions!:</a:t>
            </a:r>
          </a:p>
          <a:p>
            <a:r>
              <a:rPr lang="en-US" altLang="en-US" sz="1846" dirty="0">
                <a:ea typeface="ＭＳ Ｐゴシック" panose="020B0600070205080204" pitchFamily="34" charset="-128"/>
              </a:rPr>
              <a:t>What is </a:t>
            </a:r>
            <a:r>
              <a:rPr lang="en-US" altLang="en-US" sz="1846" dirty="0" err="1">
                <a:ea typeface="ＭＳ Ｐゴシック" panose="020B0600070205080204" pitchFamily="34" charset="-128"/>
              </a:rPr>
              <a:t>s</a:t>
            </a:r>
            <a:r>
              <a:rPr lang="en-US" altLang="en-US" sz="1846" baseline="-25000" dirty="0" err="1">
                <a:ea typeface="ＭＳ Ｐゴシック" panose="020B0600070205080204" pitchFamily="34" charset="-128"/>
              </a:rPr>
              <a:t>ij</a:t>
            </a:r>
            <a:r>
              <a:rPr lang="en-US" altLang="en-US" sz="1846" dirty="0">
                <a:ea typeface="ＭＳ Ｐゴシック" panose="020B0600070205080204" pitchFamily="34" charset="-128"/>
              </a:rPr>
              <a:t>?</a:t>
            </a:r>
          </a:p>
          <a:p>
            <a:r>
              <a:rPr lang="en-US" altLang="en-US" sz="1846" dirty="0">
                <a:ea typeface="ＭＳ Ｐゴシック" panose="020B0600070205080204" pitchFamily="34" charset="-128"/>
              </a:rPr>
              <a:t>What is k? (N(</a:t>
            </a:r>
            <a:r>
              <a:rPr lang="en-US" altLang="en-US" sz="1846" dirty="0" err="1">
                <a:ea typeface="ＭＳ Ｐゴシック" panose="020B0600070205080204" pitchFamily="34" charset="-128"/>
              </a:rPr>
              <a:t>i,u</a:t>
            </a:r>
            <a:r>
              <a:rPr lang="en-US" altLang="en-US" sz="1846" dirty="0">
                <a:ea typeface="ＭＳ Ｐゴシック" panose="020B0600070205080204" pitchFamily="34" charset="-128"/>
              </a:rPr>
              <a:t>))</a:t>
            </a:r>
          </a:p>
          <a:p>
            <a:r>
              <a:rPr lang="en-US" altLang="en-US" sz="1846" dirty="0">
                <a:ea typeface="ＭＳ Ｐゴシック" panose="020B0600070205080204" pitchFamily="34" charset="-128"/>
              </a:rPr>
              <a:t>How to deal with the missing values</a:t>
            </a:r>
            <a:endParaRPr lang="en-US" altLang="en-US" sz="1662" dirty="0">
              <a:ea typeface="ＭＳ Ｐゴシック" panose="020B0600070205080204" pitchFamily="34" charset="-128"/>
            </a:endParaRPr>
          </a:p>
          <a:p>
            <a:pPr marL="0" indent="0">
              <a:buNone/>
            </a:pPr>
            <a:endParaRPr lang="en-US" altLang="en-US" sz="1662" dirty="0">
              <a:ea typeface="ＭＳ Ｐゴシック" panose="020B0600070205080204" pitchFamily="34" charset="-128"/>
            </a:endParaRPr>
          </a:p>
          <a:p>
            <a:pPr marL="0" indent="0"/>
            <a:endParaRPr lang="en-US" altLang="en-US" sz="1662" dirty="0">
              <a:ea typeface="ＭＳ Ｐゴシック" panose="020B0600070205080204" pitchFamily="34" charset="-128"/>
            </a:endParaRPr>
          </a:p>
          <a:p>
            <a:pPr marL="0" indent="0"/>
            <a:endParaRPr lang="en-US" altLang="en-US" sz="1662" dirty="0">
              <a:ea typeface="ＭＳ Ｐゴシック" panose="020B0600070205080204" pitchFamily="34" charset="-128"/>
            </a:endParaRPr>
          </a:p>
          <a:p>
            <a:pPr marL="0" indent="0"/>
            <a:endParaRPr lang="en-US" altLang="en-US" dirty="0">
              <a:ea typeface="ＭＳ Ｐゴシック" panose="020B0600070205080204" pitchFamily="34" charset="-128"/>
            </a:endParaRPr>
          </a:p>
        </p:txBody>
      </p:sp>
      <p:graphicFrame>
        <p:nvGraphicFramePr>
          <p:cNvPr id="46083" name="Object 2">
            <a:extLst>
              <a:ext uri="{FF2B5EF4-FFF2-40B4-BE49-F238E27FC236}">
                <a16:creationId xmlns:a16="http://schemas.microsoft.com/office/drawing/2014/main" id="{63270469-4D6D-7E74-BB4C-9E149F84A741}"/>
              </a:ext>
            </a:extLst>
          </p:cNvPr>
          <p:cNvGraphicFramePr>
            <a:graphicFrameLocks noChangeAspect="1"/>
          </p:cNvGraphicFramePr>
          <p:nvPr>
            <p:extLst>
              <p:ext uri="{D42A27DB-BD31-4B8C-83A1-F6EECF244321}">
                <p14:modId xmlns:p14="http://schemas.microsoft.com/office/powerpoint/2010/main" val="4012683779"/>
              </p:ext>
            </p:extLst>
          </p:nvPr>
        </p:nvGraphicFramePr>
        <p:xfrm>
          <a:off x="2499640" y="2177562"/>
          <a:ext cx="2532185" cy="1251438"/>
        </p:xfrm>
        <a:graphic>
          <a:graphicData uri="http://schemas.openxmlformats.org/presentationml/2006/ole">
            <mc:AlternateContent xmlns:mc="http://schemas.openxmlformats.org/markup-compatibility/2006">
              <mc:Choice xmlns:v="urn:schemas-microsoft-com:vml" Requires="v">
                <p:oleObj name="Equation" r:id="rId3" imgW="1130300" imgH="558800" progId="Equation.3">
                  <p:embed/>
                </p:oleObj>
              </mc:Choice>
              <mc:Fallback>
                <p:oleObj name="Equation" r:id="rId3" imgW="1130300" imgH="558800" progId="Equation.3">
                  <p:embed/>
                  <p:pic>
                    <p:nvPicPr>
                      <p:cNvPr id="46083" name="Object 2">
                        <a:extLst>
                          <a:ext uri="{FF2B5EF4-FFF2-40B4-BE49-F238E27FC236}">
                            <a16:creationId xmlns:a16="http://schemas.microsoft.com/office/drawing/2014/main" id="{63270469-4D6D-7E74-BB4C-9E149F84A7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640" y="2177562"/>
                        <a:ext cx="2532185" cy="1251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6084" name="Slide Number Placeholder 5">
            <a:extLst>
              <a:ext uri="{FF2B5EF4-FFF2-40B4-BE49-F238E27FC236}">
                <a16:creationId xmlns:a16="http://schemas.microsoft.com/office/drawing/2014/main" id="{E6626924-E07D-81A5-8AD2-E0758632AE46}"/>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20</a:t>
            </a:fld>
            <a:endParaRPr lang="en-US" altLang="en-US" sz="1292"/>
          </a:p>
        </p:txBody>
      </p:sp>
      <p:pic>
        <p:nvPicPr>
          <p:cNvPr id="3" name="Graphic 2">
            <a:extLst>
              <a:ext uri="{FF2B5EF4-FFF2-40B4-BE49-F238E27FC236}">
                <a16:creationId xmlns:a16="http://schemas.microsoft.com/office/drawing/2014/main" id="{1E3E3A5D-E69D-2DC2-1BD2-CED021F4FA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10984" y="2354812"/>
            <a:ext cx="631275" cy="6312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08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08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08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08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08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082">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082">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082">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6082">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08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52446-CB43-4932-3EC3-00DB2DE46C8D}"/>
              </a:ext>
            </a:extLst>
          </p:cNvPr>
          <p:cNvSpPr>
            <a:spLocks noGrp="1"/>
          </p:cNvSpPr>
          <p:nvPr>
            <p:ph type="title"/>
          </p:nvPr>
        </p:nvSpPr>
        <p:spPr/>
        <p:txBody>
          <a:bodyPr/>
          <a:lstStyle/>
          <a:p>
            <a:r>
              <a:rPr lang="en-US" dirty="0" err="1"/>
              <a:t>RecSys</a:t>
            </a:r>
            <a:r>
              <a:rPr lang="en-US" dirty="0"/>
              <a:t> 3 – Matrix Decomposition</a:t>
            </a:r>
          </a:p>
        </p:txBody>
      </p:sp>
      <p:sp>
        <p:nvSpPr>
          <p:cNvPr id="3" name="Content Placeholder 2">
            <a:extLst>
              <a:ext uri="{FF2B5EF4-FFF2-40B4-BE49-F238E27FC236}">
                <a16:creationId xmlns:a16="http://schemas.microsoft.com/office/drawing/2014/main" id="{13E49DFD-4FEA-7163-BFC4-23C8B27B4469}"/>
              </a:ext>
            </a:extLst>
          </p:cNvPr>
          <p:cNvSpPr>
            <a:spLocks noGrp="1"/>
          </p:cNvSpPr>
          <p:nvPr>
            <p:ph idx="1"/>
          </p:nvPr>
        </p:nvSpPr>
        <p:spPr>
          <a:xfrm>
            <a:off x="457200" y="1021898"/>
            <a:ext cx="8540496" cy="5525205"/>
          </a:xfrm>
        </p:spPr>
        <p:txBody>
          <a:bodyPr/>
          <a:lstStyle/>
          <a:p>
            <a:pPr marL="0" indent="0">
              <a:buNone/>
            </a:pPr>
            <a:endParaRPr lang="en-US" dirty="0"/>
          </a:p>
          <a:p>
            <a:r>
              <a:rPr lang="en-US" dirty="0"/>
              <a:t>Any matrix can be </a:t>
            </a:r>
            <a:r>
              <a:rPr lang="en-US" i="1" dirty="0"/>
              <a:t>decomposed</a:t>
            </a:r>
            <a:r>
              <a:rPr lang="en-US" dirty="0"/>
              <a:t> into smaller elements that approximate the bigger one</a:t>
            </a:r>
          </a:p>
          <a:p>
            <a:pPr lvl="1"/>
            <a:r>
              <a:rPr lang="en-US" dirty="0"/>
              <a:t>Dimension </a:t>
            </a:r>
            <a:r>
              <a:rPr lang="en-US" i="1" dirty="0"/>
              <a:t>r </a:t>
            </a:r>
            <a:r>
              <a:rPr lang="en-US" dirty="0"/>
              <a:t>determines how much compression</a:t>
            </a:r>
          </a:p>
          <a:p>
            <a:pPr lvl="1"/>
            <a:r>
              <a:rPr lang="en-US" dirty="0"/>
              <a:t>Similar concept to principal components</a:t>
            </a:r>
          </a:p>
        </p:txBody>
      </p:sp>
      <p:sp>
        <p:nvSpPr>
          <p:cNvPr id="4" name="Slide Number Placeholder 3">
            <a:extLst>
              <a:ext uri="{FF2B5EF4-FFF2-40B4-BE49-F238E27FC236}">
                <a16:creationId xmlns:a16="http://schemas.microsoft.com/office/drawing/2014/main" id="{400CBAC6-3B53-E616-598E-67E6E57F6425}"/>
              </a:ext>
            </a:extLst>
          </p:cNvPr>
          <p:cNvSpPr>
            <a:spLocks noGrp="1"/>
          </p:cNvSpPr>
          <p:nvPr>
            <p:ph type="sldNum" sz="quarter" idx="10"/>
          </p:nvPr>
        </p:nvSpPr>
        <p:spPr/>
        <p:txBody>
          <a:bodyPr/>
          <a:lstStyle/>
          <a:p>
            <a:fld id="{ABBEE3BA-F264-1746-880E-39AD601DF2B1}" type="slidenum">
              <a:rPr lang="en-US" smtClean="0"/>
              <a:t>21</a:t>
            </a:fld>
            <a:endParaRPr lang="en-US"/>
          </a:p>
        </p:txBody>
      </p:sp>
      <p:pic>
        <p:nvPicPr>
          <p:cNvPr id="24578" name="Picture 2" descr="Singular Value Decomposition in Recommender Systems | DataMiningApps">
            <a:extLst>
              <a:ext uri="{FF2B5EF4-FFF2-40B4-BE49-F238E27FC236}">
                <a16:creationId xmlns:a16="http://schemas.microsoft.com/office/drawing/2014/main" id="{8809C491-DC99-B054-5199-7A4978617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57130"/>
            <a:ext cx="9144000" cy="29019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CC9278-8924-F1C2-AF61-E7DF470FD2F3}"/>
              </a:ext>
            </a:extLst>
          </p:cNvPr>
          <p:cNvSpPr txBox="1"/>
          <p:nvPr/>
        </p:nvSpPr>
        <p:spPr>
          <a:xfrm>
            <a:off x="2566737" y="6245225"/>
            <a:ext cx="2694584" cy="400110"/>
          </a:xfrm>
          <a:prstGeom prst="rect">
            <a:avLst/>
          </a:prstGeom>
          <a:no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Why is this relevant….</a:t>
            </a:r>
          </a:p>
        </p:txBody>
      </p:sp>
    </p:spTree>
    <p:extLst>
      <p:ext uri="{BB962C8B-B14F-4D97-AF65-F5344CB8AC3E}">
        <p14:creationId xmlns:p14="http://schemas.microsoft.com/office/powerpoint/2010/main" val="1731577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97E0A-F0BF-2A00-3007-74F4BB943D01}"/>
              </a:ext>
            </a:extLst>
          </p:cNvPr>
          <p:cNvSpPr>
            <a:spLocks noGrp="1"/>
          </p:cNvSpPr>
          <p:nvPr>
            <p:ph type="title"/>
          </p:nvPr>
        </p:nvSpPr>
        <p:spPr/>
        <p:txBody>
          <a:bodyPr/>
          <a:lstStyle/>
          <a:p>
            <a:r>
              <a:rPr lang="en-US" dirty="0"/>
              <a:t>Explaining Matrix Decomposition</a:t>
            </a:r>
          </a:p>
        </p:txBody>
      </p:sp>
      <p:sp>
        <p:nvSpPr>
          <p:cNvPr id="3" name="Content Placeholder 2">
            <a:extLst>
              <a:ext uri="{FF2B5EF4-FFF2-40B4-BE49-F238E27FC236}">
                <a16:creationId xmlns:a16="http://schemas.microsoft.com/office/drawing/2014/main" id="{AE707318-D623-75F0-710A-5C4BDB50394A}"/>
              </a:ext>
            </a:extLst>
          </p:cNvPr>
          <p:cNvSpPr>
            <a:spLocks noGrp="1"/>
          </p:cNvSpPr>
          <p:nvPr>
            <p:ph idx="1"/>
          </p:nvPr>
        </p:nvSpPr>
        <p:spPr>
          <a:xfrm>
            <a:off x="457200" y="2529068"/>
            <a:ext cx="8339559" cy="2685327"/>
          </a:xfrm>
        </p:spPr>
        <p:txBody>
          <a:bodyPr/>
          <a:lstStyle/>
          <a:p>
            <a:r>
              <a:rPr lang="en-US" sz="1800" dirty="0"/>
              <a:t>The reduced matrices U and V are now representations of the Users (U) and the items (V) in a new, lower, dimensional space</a:t>
            </a:r>
          </a:p>
          <a:p>
            <a:r>
              <a:rPr lang="en-US" sz="1800" dirty="0"/>
              <a:t>U and V represent users and movies in terms of r </a:t>
            </a:r>
            <a:r>
              <a:rPr lang="en-US" sz="1800" i="1" dirty="0"/>
              <a:t>latent factors </a:t>
            </a:r>
            <a:r>
              <a:rPr lang="en-US" sz="1800" dirty="0"/>
              <a:t> - these are the dimensions that best describe the different types of movies people like</a:t>
            </a:r>
          </a:p>
          <a:p>
            <a:pPr lvl="1"/>
            <a:r>
              <a:rPr lang="en-US" dirty="0"/>
              <a:t>(technically, the highest variance)</a:t>
            </a:r>
          </a:p>
          <a:p>
            <a:r>
              <a:rPr lang="en-US" sz="1800" dirty="0"/>
              <a:t>These latent factors can correspond to underlying genres or themes that may not be explicitly labelled in the data</a:t>
            </a:r>
          </a:p>
          <a:p>
            <a:endParaRPr lang="en-US" sz="1800" dirty="0"/>
          </a:p>
          <a:p>
            <a:r>
              <a:rPr lang="en-US" sz="1800" dirty="0"/>
              <a:t>Additionally, this decomposition can be used to </a:t>
            </a:r>
            <a:r>
              <a:rPr lang="en-US" sz="1800" i="1" dirty="0"/>
              <a:t>reconstruct</a:t>
            </a:r>
            <a:r>
              <a:rPr lang="en-US" sz="1800" dirty="0"/>
              <a:t> the original matrix</a:t>
            </a:r>
          </a:p>
          <a:p>
            <a:pPr lvl="1"/>
            <a:r>
              <a:rPr lang="en-US" sz="1600" dirty="0"/>
              <a:t>Also called “matrix completion” methods…</a:t>
            </a:r>
          </a:p>
          <a:p>
            <a:endParaRPr lang="en-US" sz="1800" dirty="0"/>
          </a:p>
        </p:txBody>
      </p:sp>
      <p:sp>
        <p:nvSpPr>
          <p:cNvPr id="4" name="Slide Number Placeholder 3">
            <a:extLst>
              <a:ext uri="{FF2B5EF4-FFF2-40B4-BE49-F238E27FC236}">
                <a16:creationId xmlns:a16="http://schemas.microsoft.com/office/drawing/2014/main" id="{8CDBDE18-8EC5-27D7-DDA9-9C7E929EC654}"/>
              </a:ext>
            </a:extLst>
          </p:cNvPr>
          <p:cNvSpPr>
            <a:spLocks noGrp="1"/>
          </p:cNvSpPr>
          <p:nvPr>
            <p:ph type="sldNum" sz="quarter" idx="10"/>
          </p:nvPr>
        </p:nvSpPr>
        <p:spPr/>
        <p:txBody>
          <a:bodyPr/>
          <a:lstStyle/>
          <a:p>
            <a:fld id="{ABBEE3BA-F264-1746-880E-39AD601DF2B1}" type="slidenum">
              <a:rPr lang="en-US" smtClean="0"/>
              <a:t>22</a:t>
            </a:fld>
            <a:endParaRPr lang="en-US"/>
          </a:p>
        </p:txBody>
      </p:sp>
      <p:pic>
        <p:nvPicPr>
          <p:cNvPr id="5" name="Picture 2" descr="Singular Value Decomposition in Recommender Systems | DataMiningApps">
            <a:extLst>
              <a:ext uri="{FF2B5EF4-FFF2-40B4-BE49-F238E27FC236}">
                <a16:creationId xmlns:a16="http://schemas.microsoft.com/office/drawing/2014/main" id="{6E530B31-359A-361F-0F88-DFD5725F7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627" y="1069633"/>
            <a:ext cx="4287573" cy="1360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20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026">
            <a:extLst>
              <a:ext uri="{FF2B5EF4-FFF2-40B4-BE49-F238E27FC236}">
                <a16:creationId xmlns:a16="http://schemas.microsoft.com/office/drawing/2014/main" id="{EE9EA909-0EE1-8D36-4636-2183FC1D57F6}"/>
              </a:ext>
            </a:extLst>
          </p:cNvPr>
          <p:cNvSpPr>
            <a:spLocks noGrp="1" noChangeArrowheads="1"/>
          </p:cNvSpPr>
          <p:nvPr>
            <p:ph type="title"/>
          </p:nvPr>
        </p:nvSpPr>
        <p:spPr/>
        <p:txBody>
          <a:bodyPr/>
          <a:lstStyle/>
          <a:p>
            <a:r>
              <a:rPr lang="en-US" altLang="en-US">
                <a:ea typeface="ＭＳ Ｐゴシック" panose="020B0600070205080204" pitchFamily="34" charset="-128"/>
              </a:rPr>
              <a:t>Matrix Decomposition - SVD</a:t>
            </a:r>
          </a:p>
        </p:txBody>
      </p:sp>
      <p:sp>
        <p:nvSpPr>
          <p:cNvPr id="52227" name="Slide Number Placeholder 14">
            <a:extLst>
              <a:ext uri="{FF2B5EF4-FFF2-40B4-BE49-F238E27FC236}">
                <a16:creationId xmlns:a16="http://schemas.microsoft.com/office/drawing/2014/main" id="{C97D8BBA-20D0-8FDF-8E04-3E42FCF14DE4}"/>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23</a:t>
            </a:fld>
            <a:endParaRPr lang="en-US" altLang="en-US" sz="1292"/>
          </a:p>
        </p:txBody>
      </p:sp>
      <p:graphicFrame>
        <p:nvGraphicFramePr>
          <p:cNvPr id="49155" name="Group 1027">
            <a:extLst>
              <a:ext uri="{FF2B5EF4-FFF2-40B4-BE49-F238E27FC236}">
                <a16:creationId xmlns:a16="http://schemas.microsoft.com/office/drawing/2014/main" id="{356AE1ED-AC3D-1564-B81D-7CD4B9D9D3F4}"/>
              </a:ext>
            </a:extLst>
          </p:cNvPr>
          <p:cNvGraphicFramePr>
            <a:graphicFrameLocks noGrp="1"/>
          </p:cNvGraphicFramePr>
          <p:nvPr/>
        </p:nvGraphicFramePr>
        <p:xfrm>
          <a:off x="3178417" y="1670538"/>
          <a:ext cx="2628903" cy="2022228"/>
        </p:xfrm>
        <a:graphic>
          <a:graphicData uri="http://schemas.openxmlformats.org/drawingml/2006/table">
            <a:tbl>
              <a:tblPr rtl="1"/>
              <a:tblGrid>
                <a:gridCol w="218343">
                  <a:extLst>
                    <a:ext uri="{9D8B030D-6E8A-4147-A177-3AD203B41FA5}">
                      <a16:colId xmlns:a16="http://schemas.microsoft.com/office/drawing/2014/main" val="2762820309"/>
                    </a:ext>
                  </a:extLst>
                </a:gridCol>
                <a:gridCol w="219808">
                  <a:extLst>
                    <a:ext uri="{9D8B030D-6E8A-4147-A177-3AD203B41FA5}">
                      <a16:colId xmlns:a16="http://schemas.microsoft.com/office/drawing/2014/main" val="3005822344"/>
                    </a:ext>
                  </a:extLst>
                </a:gridCol>
                <a:gridCol w="218342">
                  <a:extLst>
                    <a:ext uri="{9D8B030D-6E8A-4147-A177-3AD203B41FA5}">
                      <a16:colId xmlns:a16="http://schemas.microsoft.com/office/drawing/2014/main" val="221311012"/>
                    </a:ext>
                  </a:extLst>
                </a:gridCol>
                <a:gridCol w="219808">
                  <a:extLst>
                    <a:ext uri="{9D8B030D-6E8A-4147-A177-3AD203B41FA5}">
                      <a16:colId xmlns:a16="http://schemas.microsoft.com/office/drawing/2014/main" val="2227924048"/>
                    </a:ext>
                  </a:extLst>
                </a:gridCol>
                <a:gridCol w="218343">
                  <a:extLst>
                    <a:ext uri="{9D8B030D-6E8A-4147-A177-3AD203B41FA5}">
                      <a16:colId xmlns:a16="http://schemas.microsoft.com/office/drawing/2014/main" val="2073800139"/>
                    </a:ext>
                  </a:extLst>
                </a:gridCol>
                <a:gridCol w="219808">
                  <a:extLst>
                    <a:ext uri="{9D8B030D-6E8A-4147-A177-3AD203B41FA5}">
                      <a16:colId xmlns:a16="http://schemas.microsoft.com/office/drawing/2014/main" val="735568008"/>
                    </a:ext>
                  </a:extLst>
                </a:gridCol>
                <a:gridCol w="218342">
                  <a:extLst>
                    <a:ext uri="{9D8B030D-6E8A-4147-A177-3AD203B41FA5}">
                      <a16:colId xmlns:a16="http://schemas.microsoft.com/office/drawing/2014/main" val="3934877991"/>
                    </a:ext>
                  </a:extLst>
                </a:gridCol>
                <a:gridCol w="219808">
                  <a:extLst>
                    <a:ext uri="{9D8B030D-6E8A-4147-A177-3AD203B41FA5}">
                      <a16:colId xmlns:a16="http://schemas.microsoft.com/office/drawing/2014/main" val="4044565319"/>
                    </a:ext>
                  </a:extLst>
                </a:gridCol>
                <a:gridCol w="218343">
                  <a:extLst>
                    <a:ext uri="{9D8B030D-6E8A-4147-A177-3AD203B41FA5}">
                      <a16:colId xmlns:a16="http://schemas.microsoft.com/office/drawing/2014/main" val="2811040280"/>
                    </a:ext>
                  </a:extLst>
                </a:gridCol>
                <a:gridCol w="219808">
                  <a:extLst>
                    <a:ext uri="{9D8B030D-6E8A-4147-A177-3AD203B41FA5}">
                      <a16:colId xmlns:a16="http://schemas.microsoft.com/office/drawing/2014/main" val="1984834674"/>
                    </a:ext>
                  </a:extLst>
                </a:gridCol>
                <a:gridCol w="218342">
                  <a:extLst>
                    <a:ext uri="{9D8B030D-6E8A-4147-A177-3AD203B41FA5}">
                      <a16:colId xmlns:a16="http://schemas.microsoft.com/office/drawing/2014/main" val="4217567225"/>
                    </a:ext>
                  </a:extLst>
                </a:gridCol>
                <a:gridCol w="219808">
                  <a:extLst>
                    <a:ext uri="{9D8B030D-6E8A-4147-A177-3AD203B41FA5}">
                      <a16:colId xmlns:a16="http://schemas.microsoft.com/office/drawing/2014/main" val="4045414719"/>
                    </a:ext>
                  </a:extLst>
                </a:gridCol>
              </a:tblGrid>
              <a:tr h="337038">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50894" marB="508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extLst>
                  <a:ext uri="{0D108BD9-81ED-4DB2-BD59-A6C34878D82A}">
                    <a16:rowId xmlns:a16="http://schemas.microsoft.com/office/drawing/2014/main" val="3089687203"/>
                  </a:ext>
                </a:extLst>
              </a:tr>
              <a:tr h="337038">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50894" marB="508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39445884"/>
                  </a:ext>
                </a:extLst>
              </a:tr>
              <a:tr h="337038">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extLst>
                  <a:ext uri="{0D108BD9-81ED-4DB2-BD59-A6C34878D82A}">
                    <a16:rowId xmlns:a16="http://schemas.microsoft.com/office/drawing/2014/main" val="1155741320"/>
                  </a:ext>
                </a:extLst>
              </a:tr>
              <a:tr h="337038">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5727157"/>
                  </a:ext>
                </a:extLst>
              </a:tr>
              <a:tr h="337038">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50894" marB="508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49161847"/>
                  </a:ext>
                </a:extLst>
              </a:tr>
              <a:tr h="337038">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50894" marB="508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extLst>
                  <a:ext uri="{0D108BD9-81ED-4DB2-BD59-A6C34878D82A}">
                    <a16:rowId xmlns:a16="http://schemas.microsoft.com/office/drawing/2014/main" val="1349832380"/>
                  </a:ext>
                </a:extLst>
              </a:tr>
            </a:tbl>
          </a:graphicData>
        </a:graphic>
      </p:graphicFrame>
      <p:sp>
        <p:nvSpPr>
          <p:cNvPr id="52321" name="Text Box 1120">
            <a:extLst>
              <a:ext uri="{FF2B5EF4-FFF2-40B4-BE49-F238E27FC236}">
                <a16:creationId xmlns:a16="http://schemas.microsoft.com/office/drawing/2014/main" id="{ADB9F893-99D4-3188-5AFA-DFD6A5A717BC}"/>
              </a:ext>
            </a:extLst>
          </p:cNvPr>
          <p:cNvSpPr txBox="1">
            <a:spLocks noChangeArrowheads="1"/>
          </p:cNvSpPr>
          <p:nvPr/>
        </p:nvSpPr>
        <p:spPr bwMode="auto">
          <a:xfrm rot="16200000">
            <a:off x="2528579" y="2213574"/>
            <a:ext cx="763351" cy="37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846" dirty="0">
                <a:latin typeface="Arial" panose="020B0604020202020204" pitchFamily="34" charset="0"/>
                <a:cs typeface="Arial" panose="020B0604020202020204" pitchFamily="34" charset="0"/>
              </a:rPr>
              <a:t>users</a:t>
            </a:r>
          </a:p>
        </p:txBody>
      </p:sp>
      <p:graphicFrame>
        <p:nvGraphicFramePr>
          <p:cNvPr id="49249" name="Group 1121">
            <a:extLst>
              <a:ext uri="{FF2B5EF4-FFF2-40B4-BE49-F238E27FC236}">
                <a16:creationId xmlns:a16="http://schemas.microsoft.com/office/drawing/2014/main" id="{B7F00BC9-C2B1-637F-B668-DA43282D4FBF}"/>
              </a:ext>
            </a:extLst>
          </p:cNvPr>
          <p:cNvGraphicFramePr>
            <a:graphicFrameLocks noGrp="1"/>
          </p:cNvGraphicFramePr>
          <p:nvPr/>
        </p:nvGraphicFramePr>
        <p:xfrm>
          <a:off x="1195754" y="4062046"/>
          <a:ext cx="1405304" cy="1679334"/>
        </p:xfrm>
        <a:graphic>
          <a:graphicData uri="http://schemas.openxmlformats.org/drawingml/2006/table">
            <a:tbl>
              <a:tblPr rtl="1"/>
              <a:tblGrid>
                <a:gridCol w="468435">
                  <a:extLst>
                    <a:ext uri="{9D8B030D-6E8A-4147-A177-3AD203B41FA5}">
                      <a16:colId xmlns:a16="http://schemas.microsoft.com/office/drawing/2014/main" val="20000"/>
                    </a:ext>
                  </a:extLst>
                </a:gridCol>
                <a:gridCol w="468434">
                  <a:extLst>
                    <a:ext uri="{9D8B030D-6E8A-4147-A177-3AD203B41FA5}">
                      <a16:colId xmlns:a16="http://schemas.microsoft.com/office/drawing/2014/main" val="20001"/>
                    </a:ext>
                  </a:extLst>
                </a:gridCol>
                <a:gridCol w="468435">
                  <a:extLst>
                    <a:ext uri="{9D8B030D-6E8A-4147-A177-3AD203B41FA5}">
                      <a16:colId xmlns:a16="http://schemas.microsoft.com/office/drawing/2014/main" val="20002"/>
                    </a:ext>
                  </a:extLst>
                </a:gridCol>
              </a:tblGrid>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a:t>
                      </a:r>
                    </a:p>
                  </a:txBody>
                  <a:tcPr marL="91464" marR="91464"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dirty="0">
                          <a:ln>
                            <a:noFill/>
                          </a:ln>
                          <a:solidFill>
                            <a:schemeClr val="tx1"/>
                          </a:solidFill>
                          <a:effectLst/>
                          <a:latin typeface="Verdana" pitchFamily="-106" charset="0"/>
                        </a:rPr>
                        <a:t>-.4</a:t>
                      </a:r>
                    </a:p>
                  </a:txBody>
                  <a:tcPr marL="91464" marR="91464"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a:t>
                      </a:r>
                    </a:p>
                  </a:txBody>
                  <a:tcPr marL="91464" marR="91464"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bg1"/>
                          </a:solidFill>
                          <a:effectLst/>
                          <a:latin typeface="Verdana" pitchFamily="-106" charset="0"/>
                        </a:rPr>
                        <a:t>.5</a:t>
                      </a:r>
                    </a:p>
                  </a:txBody>
                  <a:tcPr marL="91464" marR="91464"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bg1"/>
                          </a:solidFill>
                          <a:effectLst/>
                          <a:latin typeface="Verdana" pitchFamily="-106" charset="0"/>
                        </a:rPr>
                        <a:t>.6</a:t>
                      </a:r>
                    </a:p>
                  </a:txBody>
                  <a:tcPr marL="91464" marR="91464"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bg1"/>
                          </a:solidFill>
                          <a:effectLst/>
                          <a:latin typeface="Verdana" pitchFamily="-106" charset="0"/>
                        </a:rPr>
                        <a:t>-.5</a:t>
                      </a:r>
                    </a:p>
                  </a:txBody>
                  <a:tcPr marL="91464" marR="91464"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1"/>
                  </a:ext>
                </a:extLst>
              </a:tr>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.5</a:t>
                      </a:r>
                    </a:p>
                  </a:txBody>
                  <a:tcPr marL="91464" marR="91464"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.3</a:t>
                      </a:r>
                    </a:p>
                  </a:txBody>
                  <a:tcPr marL="91464" marR="91464"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a:t>
                      </a:r>
                    </a:p>
                  </a:txBody>
                  <a:tcPr marL="91464" marR="91464"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.3</a:t>
                      </a:r>
                    </a:p>
                  </a:txBody>
                  <a:tcPr marL="91464" marR="91464"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2.1</a:t>
                      </a:r>
                    </a:p>
                  </a:txBody>
                  <a:tcPr marL="91464" marR="91464"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1.1</a:t>
                      </a:r>
                    </a:p>
                  </a:txBody>
                  <a:tcPr marL="91464" marR="91464"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a:t>
                      </a:r>
                    </a:p>
                  </a:txBody>
                  <a:tcPr marL="91464" marR="91464"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2.1</a:t>
                      </a:r>
                    </a:p>
                  </a:txBody>
                  <a:tcPr marL="91464" marR="91464"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-.7</a:t>
                      </a:r>
                    </a:p>
                  </a:txBody>
                  <a:tcPr marL="91464" marR="91464"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.3</a:t>
                      </a:r>
                    </a:p>
                  </a:txBody>
                  <a:tcPr marL="91464" marR="91464"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.7</a:t>
                      </a:r>
                    </a:p>
                  </a:txBody>
                  <a:tcPr marL="91464" marR="91464"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dirty="0">
                          <a:ln>
                            <a:noFill/>
                          </a:ln>
                          <a:solidFill>
                            <a:schemeClr val="tx1"/>
                          </a:solidFill>
                          <a:effectLst/>
                          <a:latin typeface="Verdana" pitchFamily="-106" charset="0"/>
                        </a:rPr>
                        <a:t>-1</a:t>
                      </a:r>
                    </a:p>
                  </a:txBody>
                  <a:tcPr marL="91464" marR="91464"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49279" name="Group 1151">
            <a:extLst>
              <a:ext uri="{FF2B5EF4-FFF2-40B4-BE49-F238E27FC236}">
                <a16:creationId xmlns:a16="http://schemas.microsoft.com/office/drawing/2014/main" id="{C32BB63A-38E2-CA90-BB03-A0F476669A8A}"/>
              </a:ext>
            </a:extLst>
          </p:cNvPr>
          <p:cNvGraphicFramePr>
            <a:graphicFrameLocks noGrp="1"/>
          </p:cNvGraphicFramePr>
          <p:nvPr/>
        </p:nvGraphicFramePr>
        <p:xfrm>
          <a:off x="3393829" y="4088423"/>
          <a:ext cx="5292971" cy="839667"/>
        </p:xfrm>
        <a:graphic>
          <a:graphicData uri="http://schemas.openxmlformats.org/drawingml/2006/table">
            <a:tbl>
              <a:tblPr rtl="1"/>
              <a:tblGrid>
                <a:gridCol w="441345">
                  <a:extLst>
                    <a:ext uri="{9D8B030D-6E8A-4147-A177-3AD203B41FA5}">
                      <a16:colId xmlns:a16="http://schemas.microsoft.com/office/drawing/2014/main" val="20000"/>
                    </a:ext>
                  </a:extLst>
                </a:gridCol>
                <a:gridCol w="439758">
                  <a:extLst>
                    <a:ext uri="{9D8B030D-6E8A-4147-A177-3AD203B41FA5}">
                      <a16:colId xmlns:a16="http://schemas.microsoft.com/office/drawing/2014/main" val="20001"/>
                    </a:ext>
                  </a:extLst>
                </a:gridCol>
                <a:gridCol w="444521">
                  <a:extLst>
                    <a:ext uri="{9D8B030D-6E8A-4147-A177-3AD203B41FA5}">
                      <a16:colId xmlns:a16="http://schemas.microsoft.com/office/drawing/2014/main" val="20002"/>
                    </a:ext>
                  </a:extLst>
                </a:gridCol>
                <a:gridCol w="439758">
                  <a:extLst>
                    <a:ext uri="{9D8B030D-6E8A-4147-A177-3AD203B41FA5}">
                      <a16:colId xmlns:a16="http://schemas.microsoft.com/office/drawing/2014/main" val="20003"/>
                    </a:ext>
                  </a:extLst>
                </a:gridCol>
                <a:gridCol w="439758">
                  <a:extLst>
                    <a:ext uri="{9D8B030D-6E8A-4147-A177-3AD203B41FA5}">
                      <a16:colId xmlns:a16="http://schemas.microsoft.com/office/drawing/2014/main" val="20004"/>
                    </a:ext>
                  </a:extLst>
                </a:gridCol>
                <a:gridCol w="438170">
                  <a:extLst>
                    <a:ext uri="{9D8B030D-6E8A-4147-A177-3AD203B41FA5}">
                      <a16:colId xmlns:a16="http://schemas.microsoft.com/office/drawing/2014/main" val="20005"/>
                    </a:ext>
                  </a:extLst>
                </a:gridCol>
                <a:gridCol w="452459">
                  <a:extLst>
                    <a:ext uri="{9D8B030D-6E8A-4147-A177-3AD203B41FA5}">
                      <a16:colId xmlns:a16="http://schemas.microsoft.com/office/drawing/2014/main" val="20006"/>
                    </a:ext>
                  </a:extLst>
                </a:gridCol>
                <a:gridCol w="431820">
                  <a:extLst>
                    <a:ext uri="{9D8B030D-6E8A-4147-A177-3AD203B41FA5}">
                      <a16:colId xmlns:a16="http://schemas.microsoft.com/office/drawing/2014/main" val="20007"/>
                    </a:ext>
                  </a:extLst>
                </a:gridCol>
                <a:gridCol w="439758">
                  <a:extLst>
                    <a:ext uri="{9D8B030D-6E8A-4147-A177-3AD203B41FA5}">
                      <a16:colId xmlns:a16="http://schemas.microsoft.com/office/drawing/2014/main" val="20008"/>
                    </a:ext>
                  </a:extLst>
                </a:gridCol>
                <a:gridCol w="444521">
                  <a:extLst>
                    <a:ext uri="{9D8B030D-6E8A-4147-A177-3AD203B41FA5}">
                      <a16:colId xmlns:a16="http://schemas.microsoft.com/office/drawing/2014/main" val="20009"/>
                    </a:ext>
                  </a:extLst>
                </a:gridCol>
                <a:gridCol w="439758">
                  <a:extLst>
                    <a:ext uri="{9D8B030D-6E8A-4147-A177-3AD203B41FA5}">
                      <a16:colId xmlns:a16="http://schemas.microsoft.com/office/drawing/2014/main" val="20010"/>
                    </a:ext>
                  </a:extLst>
                </a:gridCol>
                <a:gridCol w="441345">
                  <a:extLst>
                    <a:ext uri="{9D8B030D-6E8A-4147-A177-3AD203B41FA5}">
                      <a16:colId xmlns:a16="http://schemas.microsoft.com/office/drawing/2014/main" val="20011"/>
                    </a:ext>
                  </a:extLst>
                </a:gridCol>
              </a:tblGrid>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-.9</a:t>
                      </a:r>
                    </a:p>
                  </a:txBody>
                  <a:tcPr marL="91445" marR="91445"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.3</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.8</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-.5</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bg1"/>
                          </a:solidFill>
                          <a:effectLst/>
                          <a:latin typeface="Verdana" pitchFamily="-106" charset="0"/>
                        </a:rPr>
                        <a:t>-2</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.5</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.3</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1.1</a:t>
                      </a:r>
                    </a:p>
                  </a:txBody>
                  <a:tcPr marL="91445" marR="91445"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1.3</a:t>
                      </a:r>
                    </a:p>
                  </a:txBody>
                  <a:tcPr marL="91445" marR="91445"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1.2</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-.7</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2.9</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bg1"/>
                          </a:solidFill>
                          <a:effectLst/>
                          <a:latin typeface="Verdana" pitchFamily="-106" charset="0"/>
                        </a:rPr>
                        <a:t>.3</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.5</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.7</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-.8</a:t>
                      </a:r>
                    </a:p>
                  </a:txBody>
                  <a:tcPr marL="91445" marR="91445"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a:t>
                      </a:r>
                    </a:p>
                  </a:txBody>
                  <a:tcPr marL="91445" marR="91445"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-.6</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.7</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.8</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-.3</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.9</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bg1"/>
                          </a:solidFill>
                          <a:effectLst/>
                          <a:latin typeface="Verdana" pitchFamily="-106" charset="0"/>
                        </a:rPr>
                        <a:t>2.4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1.7</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.6</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2.1</a:t>
                      </a:r>
                    </a:p>
                  </a:txBody>
                  <a:tcPr marL="91445" marR="91445"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52407" name="Text Box 1206">
            <a:extLst>
              <a:ext uri="{FF2B5EF4-FFF2-40B4-BE49-F238E27FC236}">
                <a16:creationId xmlns:a16="http://schemas.microsoft.com/office/drawing/2014/main" id="{91FFD41E-629B-B8B8-FC62-17B7CB050A24}"/>
              </a:ext>
            </a:extLst>
          </p:cNvPr>
          <p:cNvSpPr txBox="1">
            <a:spLocks noChangeArrowheads="1"/>
          </p:cNvSpPr>
          <p:nvPr/>
        </p:nvSpPr>
        <p:spPr bwMode="auto">
          <a:xfrm>
            <a:off x="5986097" y="2170236"/>
            <a:ext cx="468923"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spcBef>
                <a:spcPct val="50000"/>
              </a:spcBef>
              <a:buNone/>
            </a:pPr>
            <a:r>
              <a:rPr lang="en-US" altLang="en-US" sz="2954" dirty="0">
                <a:latin typeface="Arial" panose="020B0604020202020204" pitchFamily="34" charset="0"/>
                <a:cs typeface="Arial" panose="020B0604020202020204" pitchFamily="34" charset="0"/>
              </a:rPr>
              <a:t>~</a:t>
            </a:r>
          </a:p>
        </p:txBody>
      </p:sp>
      <p:sp>
        <p:nvSpPr>
          <p:cNvPr id="52408" name="Text Box 1207">
            <a:extLst>
              <a:ext uri="{FF2B5EF4-FFF2-40B4-BE49-F238E27FC236}">
                <a16:creationId xmlns:a16="http://schemas.microsoft.com/office/drawing/2014/main" id="{AEB383AD-F416-46E3-FC39-5EFCA50C1CA7}"/>
              </a:ext>
            </a:extLst>
          </p:cNvPr>
          <p:cNvSpPr txBox="1">
            <a:spLocks noChangeArrowheads="1"/>
          </p:cNvSpPr>
          <p:nvPr/>
        </p:nvSpPr>
        <p:spPr bwMode="auto">
          <a:xfrm>
            <a:off x="442546" y="4396154"/>
            <a:ext cx="468923"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spcBef>
                <a:spcPct val="50000"/>
              </a:spcBef>
              <a:buNone/>
            </a:pPr>
            <a:r>
              <a:rPr lang="en-US" altLang="en-US" sz="2954" dirty="0">
                <a:latin typeface="Arial" panose="020B0604020202020204" pitchFamily="34" charset="0"/>
                <a:cs typeface="Arial" panose="020B0604020202020204" pitchFamily="34" charset="0"/>
              </a:rPr>
              <a:t>~</a:t>
            </a:r>
          </a:p>
        </p:txBody>
      </p:sp>
      <p:sp>
        <p:nvSpPr>
          <p:cNvPr id="52409" name="Text Box 1208">
            <a:extLst>
              <a:ext uri="{FF2B5EF4-FFF2-40B4-BE49-F238E27FC236}">
                <a16:creationId xmlns:a16="http://schemas.microsoft.com/office/drawing/2014/main" id="{48102E20-13B3-B45A-97BA-6F43545CFFB9}"/>
              </a:ext>
            </a:extLst>
          </p:cNvPr>
          <p:cNvSpPr txBox="1">
            <a:spLocks noChangeArrowheads="1"/>
          </p:cNvSpPr>
          <p:nvPr/>
        </p:nvSpPr>
        <p:spPr bwMode="auto">
          <a:xfrm rot="16200000">
            <a:off x="647025" y="4523020"/>
            <a:ext cx="763351" cy="37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846" dirty="0">
                <a:latin typeface="Arial" panose="020B0604020202020204" pitchFamily="34" charset="0"/>
                <a:cs typeface="Arial" panose="020B0604020202020204" pitchFamily="34" charset="0"/>
              </a:rPr>
              <a:t>users</a:t>
            </a:r>
          </a:p>
        </p:txBody>
      </p:sp>
      <p:sp>
        <p:nvSpPr>
          <p:cNvPr id="52410" name="Text Box 1209">
            <a:extLst>
              <a:ext uri="{FF2B5EF4-FFF2-40B4-BE49-F238E27FC236}">
                <a16:creationId xmlns:a16="http://schemas.microsoft.com/office/drawing/2014/main" id="{E35E32C0-DC95-137D-1E51-6360A828A3EF}"/>
              </a:ext>
            </a:extLst>
          </p:cNvPr>
          <p:cNvSpPr txBox="1">
            <a:spLocks noChangeArrowheads="1"/>
          </p:cNvSpPr>
          <p:nvPr/>
        </p:nvSpPr>
        <p:spPr bwMode="auto">
          <a:xfrm>
            <a:off x="5518639" y="3732336"/>
            <a:ext cx="960520" cy="37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846" dirty="0">
                <a:latin typeface="Arial" panose="020B0604020202020204" pitchFamily="34" charset="0"/>
                <a:cs typeface="Arial" panose="020B0604020202020204" pitchFamily="34" charset="0"/>
              </a:rPr>
              <a:t>content</a:t>
            </a:r>
          </a:p>
        </p:txBody>
      </p:sp>
      <p:sp>
        <p:nvSpPr>
          <p:cNvPr id="52411" name="Text Box 1211">
            <a:extLst>
              <a:ext uri="{FF2B5EF4-FFF2-40B4-BE49-F238E27FC236}">
                <a16:creationId xmlns:a16="http://schemas.microsoft.com/office/drawing/2014/main" id="{47D1AD68-96F9-51A5-F8FE-11C3BAC1A625}"/>
              </a:ext>
            </a:extLst>
          </p:cNvPr>
          <p:cNvSpPr txBox="1">
            <a:spLocks noChangeArrowheads="1"/>
          </p:cNvSpPr>
          <p:nvPr/>
        </p:nvSpPr>
        <p:spPr bwMode="auto">
          <a:xfrm>
            <a:off x="3996105" y="1318847"/>
            <a:ext cx="960520" cy="37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846" dirty="0">
                <a:latin typeface="Arial" panose="020B0604020202020204" pitchFamily="34" charset="0"/>
                <a:cs typeface="Arial" panose="020B0604020202020204" pitchFamily="34" charset="0"/>
              </a:rPr>
              <a:t>content</a:t>
            </a:r>
          </a:p>
        </p:txBody>
      </p:sp>
      <p:sp>
        <p:nvSpPr>
          <p:cNvPr id="52412" name="Text Box 1212">
            <a:extLst>
              <a:ext uri="{FF2B5EF4-FFF2-40B4-BE49-F238E27FC236}">
                <a16:creationId xmlns:a16="http://schemas.microsoft.com/office/drawing/2014/main" id="{A5A9A653-A5FA-100D-9E28-FFD4A52B8AEE}"/>
              </a:ext>
            </a:extLst>
          </p:cNvPr>
          <p:cNvSpPr txBox="1">
            <a:spLocks noChangeArrowheads="1"/>
          </p:cNvSpPr>
          <p:nvPr/>
        </p:nvSpPr>
        <p:spPr bwMode="auto">
          <a:xfrm>
            <a:off x="4053435" y="2010416"/>
            <a:ext cx="228600" cy="31963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rtl="1" eaLnBrk="1" hangingPunct="1">
              <a:spcBef>
                <a:spcPct val="50000"/>
              </a:spcBef>
              <a:buNone/>
            </a:pPr>
            <a:r>
              <a:rPr lang="en-US" altLang="en-US" sz="1477" dirty="0">
                <a:solidFill>
                  <a:schemeClr val="bg1"/>
                </a:solidFill>
                <a:latin typeface="Arial" panose="020B0604020202020204" pitchFamily="34" charset="0"/>
                <a:cs typeface="Arial" panose="020B0604020202020204" pitchFamily="34" charset="0"/>
              </a:rPr>
              <a:t>?</a:t>
            </a:r>
          </a:p>
        </p:txBody>
      </p:sp>
      <p:sp>
        <p:nvSpPr>
          <p:cNvPr id="52415" name="TextBox 22">
            <a:extLst>
              <a:ext uri="{FF2B5EF4-FFF2-40B4-BE49-F238E27FC236}">
                <a16:creationId xmlns:a16="http://schemas.microsoft.com/office/drawing/2014/main" id="{28386AEF-3817-50C1-5DEC-3EB8B2C42AB5}"/>
              </a:ext>
            </a:extLst>
          </p:cNvPr>
          <p:cNvSpPr txBox="1">
            <a:spLocks noChangeArrowheads="1"/>
          </p:cNvSpPr>
          <p:nvPr/>
        </p:nvSpPr>
        <p:spPr bwMode="auto">
          <a:xfrm>
            <a:off x="562708" y="1881554"/>
            <a:ext cx="1899138" cy="923330"/>
          </a:xfrm>
          <a:prstGeom prst="rect">
            <a:avLst/>
          </a:prstGeom>
          <a:solidFill>
            <a:schemeClr val="accent5"/>
          </a:solidFill>
        </p:spPr>
        <p:txBody>
          <a:bodyPr wrap="square" rtlCol="0">
            <a:spAutoFit/>
          </a:bodyPr>
          <a:lstStyle>
            <a:defPPr>
              <a:defRPr lang="en-US"/>
            </a:defPPr>
            <a:lvl1pPr marL="0" indent="0">
              <a:buNone/>
              <a:defRPr sz="1800">
                <a:latin typeface="Tahoma" panose="020B0604030504040204" pitchFamily="34" charset="0"/>
                <a:ea typeface="Tahoma" panose="020B0604030504040204" pitchFamily="34" charset="0"/>
                <a:cs typeface="Tahoma" panose="020B0604030504040204" pitchFamily="34" charset="0"/>
              </a:defRPr>
            </a:lvl1pPr>
          </a:lstStyle>
          <a:p>
            <a:r>
              <a:rPr lang="en-US" altLang="en-US" dirty="0"/>
              <a:t>Example with 3 latent factors (concepts)</a:t>
            </a:r>
          </a:p>
        </p:txBody>
      </p:sp>
      <p:sp>
        <p:nvSpPr>
          <p:cNvPr id="52416" name="TextBox 18">
            <a:extLst>
              <a:ext uri="{FF2B5EF4-FFF2-40B4-BE49-F238E27FC236}">
                <a16:creationId xmlns:a16="http://schemas.microsoft.com/office/drawing/2014/main" id="{03B7D867-90D5-77E6-7382-1251C36A79F0}"/>
              </a:ext>
            </a:extLst>
          </p:cNvPr>
          <p:cNvSpPr txBox="1">
            <a:spLocks noChangeArrowheads="1"/>
          </p:cNvSpPr>
          <p:nvPr/>
        </p:nvSpPr>
        <p:spPr bwMode="auto">
          <a:xfrm>
            <a:off x="3431931" y="5284301"/>
            <a:ext cx="4750777" cy="338554"/>
          </a:xfrm>
          <a:prstGeom prst="rect">
            <a:avLst/>
          </a:prstGeom>
          <a:solidFill>
            <a:schemeClr val="accent5"/>
          </a:solidFill>
        </p:spPr>
        <p:txBody>
          <a:bodyPr wrap="square" rtlCol="0">
            <a:spAutoFit/>
          </a:bodyPr>
          <a:lstStyle>
            <a:defPPr>
              <a:defRPr lang="en-US"/>
            </a:defPPr>
            <a:lvl1pPr marL="0" indent="0">
              <a:buNone/>
              <a:defRPr sz="1800">
                <a:latin typeface="Tahoma" panose="020B0604030504040204" pitchFamily="34" charset="0"/>
                <a:ea typeface="Tahoma" panose="020B0604030504040204" pitchFamily="34" charset="0"/>
                <a:cs typeface="Tahoma" panose="020B0604030504040204" pitchFamily="34" charset="0"/>
              </a:defRPr>
            </a:lvl1pPr>
          </a:lstStyle>
          <a:p>
            <a:pPr marL="285750" indent="-285750">
              <a:buFont typeface="Arial" panose="020B0604020202020204" pitchFamily="34" charset="0"/>
              <a:buChar char="•"/>
            </a:pPr>
            <a:r>
              <a:rPr lang="en-US" altLang="en-US" sz="1600" dirty="0"/>
              <a:t>See ISL 12.3</a:t>
            </a:r>
          </a:p>
        </p:txBody>
      </p:sp>
      <p:pic>
        <p:nvPicPr>
          <p:cNvPr id="3" name="Picture 2" descr="A blue square with white letter&#10;&#10;Description automatically generated">
            <a:extLst>
              <a:ext uri="{FF2B5EF4-FFF2-40B4-BE49-F238E27FC236}">
                <a16:creationId xmlns:a16="http://schemas.microsoft.com/office/drawing/2014/main" id="{2866D613-CFA8-01EF-4CCC-FEDF342E2A4E}"/>
              </a:ext>
            </a:extLst>
          </p:cNvPr>
          <p:cNvPicPr>
            <a:picLocks noChangeAspect="1"/>
          </p:cNvPicPr>
          <p:nvPr/>
        </p:nvPicPr>
        <p:blipFill>
          <a:blip r:embed="rId3"/>
          <a:stretch>
            <a:fillRect/>
          </a:stretch>
        </p:blipFill>
        <p:spPr>
          <a:xfrm>
            <a:off x="2795789" y="4352714"/>
            <a:ext cx="403308" cy="395975"/>
          </a:xfrm>
          <a:prstGeom prst="rect">
            <a:avLst/>
          </a:prstGeom>
        </p:spPr>
      </p:pic>
      <p:sp>
        <p:nvSpPr>
          <p:cNvPr id="4" name="TextBox 3">
            <a:extLst>
              <a:ext uri="{FF2B5EF4-FFF2-40B4-BE49-F238E27FC236}">
                <a16:creationId xmlns:a16="http://schemas.microsoft.com/office/drawing/2014/main" id="{1330949F-0ACA-5C91-019F-08CF74CB124E}"/>
              </a:ext>
            </a:extLst>
          </p:cNvPr>
          <p:cNvSpPr txBox="1"/>
          <p:nvPr/>
        </p:nvSpPr>
        <p:spPr>
          <a:xfrm>
            <a:off x="2604080" y="4459952"/>
            <a:ext cx="235962" cy="215444"/>
          </a:xfrm>
          <a:prstGeom prst="rect">
            <a:avLst/>
          </a:prstGeom>
          <a:noFill/>
        </p:spPr>
        <p:txBody>
          <a:bodyPr wrap="none" rtlCol="0">
            <a:spAutoFit/>
          </a:bodyPr>
          <a:lstStyle/>
          <a:p>
            <a:pPr marL="0" indent="0" algn="l">
              <a:buNone/>
            </a:pPr>
            <a:r>
              <a:rPr lang="en-US" sz="800" dirty="0">
                <a:latin typeface="Tahoma" panose="020B0604030504040204" pitchFamily="34" charset="0"/>
                <a:ea typeface="Tahoma" panose="020B0604030504040204" pitchFamily="34" charset="0"/>
                <a:cs typeface="Tahoma" panose="020B0604030504040204" pitchFamily="34" charset="0"/>
              </a:rPr>
              <a:t>x</a:t>
            </a:r>
          </a:p>
        </p:txBody>
      </p:sp>
      <p:sp>
        <p:nvSpPr>
          <p:cNvPr id="5" name="TextBox 4">
            <a:extLst>
              <a:ext uri="{FF2B5EF4-FFF2-40B4-BE49-F238E27FC236}">
                <a16:creationId xmlns:a16="http://schemas.microsoft.com/office/drawing/2014/main" id="{84CFD755-8A80-5D48-7EC3-B5262F047D77}"/>
              </a:ext>
            </a:extLst>
          </p:cNvPr>
          <p:cNvSpPr txBox="1"/>
          <p:nvPr/>
        </p:nvSpPr>
        <p:spPr>
          <a:xfrm>
            <a:off x="3154844" y="4438281"/>
            <a:ext cx="235962" cy="215444"/>
          </a:xfrm>
          <a:prstGeom prst="rect">
            <a:avLst/>
          </a:prstGeom>
          <a:noFill/>
        </p:spPr>
        <p:txBody>
          <a:bodyPr wrap="none" rtlCol="0">
            <a:spAutoFit/>
          </a:bodyPr>
          <a:lstStyle/>
          <a:p>
            <a:pPr marL="0" indent="0" algn="l">
              <a:buNone/>
            </a:pPr>
            <a:r>
              <a:rPr lang="en-US" sz="800" dirty="0">
                <a:latin typeface="Tahoma" panose="020B0604030504040204" pitchFamily="34" charset="0"/>
                <a:ea typeface="Tahoma" panose="020B0604030504040204" pitchFamily="34" charset="0"/>
                <a:cs typeface="Tahoma" panose="020B0604030504040204" pitchFamily="34" charset="0"/>
              </a:rPr>
              <a:t>x</a:t>
            </a:r>
          </a:p>
        </p:txBody>
      </p:sp>
      <p:sp>
        <p:nvSpPr>
          <p:cNvPr id="6" name="TextBox 5">
            <a:extLst>
              <a:ext uri="{FF2B5EF4-FFF2-40B4-BE49-F238E27FC236}">
                <a16:creationId xmlns:a16="http://schemas.microsoft.com/office/drawing/2014/main" id="{EED3F795-48DB-96A7-A2AC-C5061F581B28}"/>
              </a:ext>
            </a:extLst>
          </p:cNvPr>
          <p:cNvSpPr txBox="1"/>
          <p:nvPr/>
        </p:nvSpPr>
        <p:spPr>
          <a:xfrm>
            <a:off x="6799004" y="876675"/>
            <a:ext cx="2063750" cy="769441"/>
          </a:xfrm>
          <a:prstGeom prst="rect">
            <a:avLst/>
          </a:prstGeom>
          <a:noFill/>
          <a:ln>
            <a:solidFill>
              <a:schemeClr val="accent1"/>
            </a:solidFill>
          </a:ln>
        </p:spPr>
        <p:txBody>
          <a:bodyPr wrap="square" rtlCol="0">
            <a:spAutoFit/>
          </a:bodyPr>
          <a:lstStyle/>
          <a:p>
            <a:pPr marL="0" indent="0" algn="l">
              <a:buNone/>
            </a:pPr>
            <a:r>
              <a:rPr lang="en-US" sz="1100" dirty="0">
                <a:latin typeface="Tahoma" panose="020B0604030504040204" pitchFamily="34" charset="0"/>
                <a:ea typeface="Tahoma" panose="020B0604030504040204" pitchFamily="34" charset="0"/>
                <a:cs typeface="Tahoma" panose="020B0604030504040204" pitchFamily="34" charset="0"/>
              </a:rPr>
              <a:t>SVD=singular value decomposition, the algorithm we used – which works with sparse matrices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12" grpId="0" animBg="1"/>
      <p:bldP spid="524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ext Box 2">
            <a:extLst>
              <a:ext uri="{FF2B5EF4-FFF2-40B4-BE49-F238E27FC236}">
                <a16:creationId xmlns:a16="http://schemas.microsoft.com/office/drawing/2014/main" id="{51D93AF5-2FA8-4142-2EE7-3EEA4CFBE3D3}"/>
              </a:ext>
            </a:extLst>
          </p:cNvPr>
          <p:cNvSpPr txBox="1">
            <a:spLocks noChangeArrowheads="1"/>
          </p:cNvSpPr>
          <p:nvPr/>
        </p:nvSpPr>
        <p:spPr bwMode="auto">
          <a:xfrm>
            <a:off x="1106366" y="3779228"/>
            <a:ext cx="284052"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GB" altLang="en-US" sz="2215">
              <a:cs typeface="Arial" panose="020B0604020202020204" pitchFamily="34" charset="0"/>
            </a:endParaRPr>
          </a:p>
        </p:txBody>
      </p:sp>
      <p:sp>
        <p:nvSpPr>
          <p:cNvPr id="50205" name="Line 4">
            <a:extLst>
              <a:ext uri="{FF2B5EF4-FFF2-40B4-BE49-F238E27FC236}">
                <a16:creationId xmlns:a16="http://schemas.microsoft.com/office/drawing/2014/main" id="{3021DD22-833D-44F2-AEF7-20F2BA9F0E5A}"/>
              </a:ext>
            </a:extLst>
          </p:cNvPr>
          <p:cNvSpPr>
            <a:spLocks noChangeShapeType="1"/>
          </p:cNvSpPr>
          <p:nvPr/>
        </p:nvSpPr>
        <p:spPr bwMode="auto">
          <a:xfrm>
            <a:off x="1410938" y="3708887"/>
            <a:ext cx="6172289"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954"/>
          </a:p>
        </p:txBody>
      </p:sp>
      <p:sp>
        <p:nvSpPr>
          <p:cNvPr id="50206" name="Text Box 5">
            <a:extLst>
              <a:ext uri="{FF2B5EF4-FFF2-40B4-BE49-F238E27FC236}">
                <a16:creationId xmlns:a16="http://schemas.microsoft.com/office/drawing/2014/main" id="{3C5B7B49-C2F0-F2E4-1915-2FD16559047F}"/>
              </a:ext>
            </a:extLst>
          </p:cNvPr>
          <p:cNvSpPr txBox="1">
            <a:spLocks noChangeArrowheads="1"/>
          </p:cNvSpPr>
          <p:nvPr/>
        </p:nvSpPr>
        <p:spPr bwMode="auto">
          <a:xfrm>
            <a:off x="328247" y="3329353"/>
            <a:ext cx="1363682"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buNone/>
            </a:pPr>
            <a:r>
              <a:rPr lang="en-US" altLang="en-US" sz="1662" b="1" dirty="0">
                <a:latin typeface="Arial" panose="020B0604020202020204" pitchFamily="34" charset="0"/>
                <a:cs typeface="Arial" panose="020B0604020202020204" pitchFamily="34" charset="0"/>
              </a:rPr>
              <a:t>Geared towards females</a:t>
            </a:r>
          </a:p>
        </p:txBody>
      </p:sp>
      <p:sp>
        <p:nvSpPr>
          <p:cNvPr id="50207" name="Text Box 6">
            <a:extLst>
              <a:ext uri="{FF2B5EF4-FFF2-40B4-BE49-F238E27FC236}">
                <a16:creationId xmlns:a16="http://schemas.microsoft.com/office/drawing/2014/main" id="{02EC2556-7E64-820A-479D-121DA84C6A03}"/>
              </a:ext>
            </a:extLst>
          </p:cNvPr>
          <p:cNvSpPr txBox="1">
            <a:spLocks noChangeArrowheads="1"/>
          </p:cNvSpPr>
          <p:nvPr/>
        </p:nvSpPr>
        <p:spPr bwMode="auto">
          <a:xfrm>
            <a:off x="7429237" y="3295649"/>
            <a:ext cx="1355745"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b="1" dirty="0">
                <a:latin typeface="Arial" panose="020B0604020202020204" pitchFamily="34" charset="0"/>
                <a:cs typeface="Arial" panose="020B0604020202020204" pitchFamily="34" charset="0"/>
              </a:rPr>
              <a:t>Geared towards males</a:t>
            </a:r>
          </a:p>
        </p:txBody>
      </p:sp>
      <p:sp>
        <p:nvSpPr>
          <p:cNvPr id="50202" name="Line 8">
            <a:extLst>
              <a:ext uri="{FF2B5EF4-FFF2-40B4-BE49-F238E27FC236}">
                <a16:creationId xmlns:a16="http://schemas.microsoft.com/office/drawing/2014/main" id="{BAAB5108-A20C-66F6-826C-199C6446B04A}"/>
              </a:ext>
            </a:extLst>
          </p:cNvPr>
          <p:cNvSpPr>
            <a:spLocks noChangeShapeType="1"/>
          </p:cNvSpPr>
          <p:nvPr/>
        </p:nvSpPr>
        <p:spPr bwMode="auto">
          <a:xfrm>
            <a:off x="4611838" y="1317381"/>
            <a:ext cx="0" cy="46423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954"/>
          </a:p>
        </p:txBody>
      </p:sp>
      <p:sp>
        <p:nvSpPr>
          <p:cNvPr id="50203" name="Text Box 9">
            <a:extLst>
              <a:ext uri="{FF2B5EF4-FFF2-40B4-BE49-F238E27FC236}">
                <a16:creationId xmlns:a16="http://schemas.microsoft.com/office/drawing/2014/main" id="{456F7E70-A4AA-B3BE-2B27-3CFD4CA7D10D}"/>
              </a:ext>
            </a:extLst>
          </p:cNvPr>
          <p:cNvSpPr txBox="1">
            <a:spLocks noChangeArrowheads="1"/>
          </p:cNvSpPr>
          <p:nvPr/>
        </p:nvSpPr>
        <p:spPr bwMode="auto">
          <a:xfrm>
            <a:off x="4104383" y="965689"/>
            <a:ext cx="943549" cy="348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buNone/>
            </a:pPr>
            <a:r>
              <a:rPr lang="en-US" altLang="en-US" sz="1662" b="1" dirty="0">
                <a:latin typeface="Arial" panose="020B0604020202020204" pitchFamily="34" charset="0"/>
                <a:cs typeface="Arial" panose="020B0604020202020204" pitchFamily="34" charset="0"/>
              </a:rPr>
              <a:t>serious</a:t>
            </a:r>
            <a:endParaRPr lang="en-US" altLang="en-US" sz="1662" dirty="0">
              <a:latin typeface="Arial" panose="020B0604020202020204" pitchFamily="34" charset="0"/>
              <a:cs typeface="Arial" panose="020B0604020202020204" pitchFamily="34" charset="0"/>
            </a:endParaRPr>
          </a:p>
        </p:txBody>
      </p:sp>
      <p:sp>
        <p:nvSpPr>
          <p:cNvPr id="50204" name="Text Box 10">
            <a:extLst>
              <a:ext uri="{FF2B5EF4-FFF2-40B4-BE49-F238E27FC236}">
                <a16:creationId xmlns:a16="http://schemas.microsoft.com/office/drawing/2014/main" id="{B45BCBD2-0A43-9BA7-9BE9-92370E6C185F}"/>
              </a:ext>
            </a:extLst>
          </p:cNvPr>
          <p:cNvSpPr txBox="1">
            <a:spLocks noChangeArrowheads="1"/>
          </p:cNvSpPr>
          <p:nvPr/>
        </p:nvSpPr>
        <p:spPr bwMode="auto">
          <a:xfrm>
            <a:off x="4067910" y="6030058"/>
            <a:ext cx="1037111" cy="348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buNone/>
            </a:pPr>
            <a:r>
              <a:rPr lang="en-US" altLang="en-US" sz="1662" b="1" dirty="0">
                <a:latin typeface="Arial" panose="020B0604020202020204" pitchFamily="34" charset="0"/>
                <a:cs typeface="Arial" panose="020B0604020202020204" pitchFamily="34" charset="0"/>
              </a:rPr>
              <a:t>escapist</a:t>
            </a:r>
          </a:p>
        </p:txBody>
      </p:sp>
      <p:sp>
        <p:nvSpPr>
          <p:cNvPr id="61451" name="Text Box 11">
            <a:extLst>
              <a:ext uri="{FF2B5EF4-FFF2-40B4-BE49-F238E27FC236}">
                <a16:creationId xmlns:a16="http://schemas.microsoft.com/office/drawing/2014/main" id="{666C60B0-1797-F91E-F6E8-6213CC50DD78}"/>
              </a:ext>
            </a:extLst>
          </p:cNvPr>
          <p:cNvSpPr txBox="1">
            <a:spLocks noChangeArrowheads="1"/>
          </p:cNvSpPr>
          <p:nvPr/>
        </p:nvSpPr>
        <p:spPr bwMode="auto">
          <a:xfrm>
            <a:off x="1116623" y="5156690"/>
            <a:ext cx="1799492"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The Princess Diaries</a:t>
            </a:r>
          </a:p>
        </p:txBody>
      </p:sp>
      <p:sp>
        <p:nvSpPr>
          <p:cNvPr id="61452" name="Text Box 12">
            <a:extLst>
              <a:ext uri="{FF2B5EF4-FFF2-40B4-BE49-F238E27FC236}">
                <a16:creationId xmlns:a16="http://schemas.microsoft.com/office/drawing/2014/main" id="{FA92D9B5-6D42-5AA1-C6F0-4980C902CB24}"/>
              </a:ext>
            </a:extLst>
          </p:cNvPr>
          <p:cNvSpPr txBox="1">
            <a:spLocks noChangeArrowheads="1"/>
          </p:cNvSpPr>
          <p:nvPr/>
        </p:nvSpPr>
        <p:spPr bwMode="auto">
          <a:xfrm>
            <a:off x="3048000" y="4273062"/>
            <a:ext cx="1767254" cy="34810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The Lion King</a:t>
            </a:r>
          </a:p>
        </p:txBody>
      </p:sp>
      <p:sp>
        <p:nvSpPr>
          <p:cNvPr id="61453" name="Text Box 13">
            <a:extLst>
              <a:ext uri="{FF2B5EF4-FFF2-40B4-BE49-F238E27FC236}">
                <a16:creationId xmlns:a16="http://schemas.microsoft.com/office/drawing/2014/main" id="{4FDAA91D-10CD-BD14-148B-5C3415EBD4DC}"/>
              </a:ext>
            </a:extLst>
          </p:cNvPr>
          <p:cNvSpPr txBox="1">
            <a:spLocks noChangeArrowheads="1"/>
          </p:cNvSpPr>
          <p:nvPr/>
        </p:nvSpPr>
        <p:spPr bwMode="auto">
          <a:xfrm>
            <a:off x="5678366" y="1387720"/>
            <a:ext cx="1462454"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Braveheart</a:t>
            </a:r>
          </a:p>
        </p:txBody>
      </p:sp>
      <p:sp>
        <p:nvSpPr>
          <p:cNvPr id="61454" name="Text Box 14">
            <a:extLst>
              <a:ext uri="{FF2B5EF4-FFF2-40B4-BE49-F238E27FC236}">
                <a16:creationId xmlns:a16="http://schemas.microsoft.com/office/drawing/2014/main" id="{E1612048-C81F-2AE7-C250-E51CBA751511}"/>
              </a:ext>
            </a:extLst>
          </p:cNvPr>
          <p:cNvSpPr txBox="1">
            <a:spLocks noChangeArrowheads="1"/>
          </p:cNvSpPr>
          <p:nvPr/>
        </p:nvSpPr>
        <p:spPr bwMode="auto">
          <a:xfrm>
            <a:off x="5977304" y="2863362"/>
            <a:ext cx="1729154"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Lethal Weapon</a:t>
            </a:r>
          </a:p>
        </p:txBody>
      </p:sp>
      <p:sp>
        <p:nvSpPr>
          <p:cNvPr id="61455" name="Text Box 15">
            <a:extLst>
              <a:ext uri="{FF2B5EF4-FFF2-40B4-BE49-F238E27FC236}">
                <a16:creationId xmlns:a16="http://schemas.microsoft.com/office/drawing/2014/main" id="{3C6F1A50-FF4B-82E2-A4F2-44CAFF4FE097}"/>
              </a:ext>
            </a:extLst>
          </p:cNvPr>
          <p:cNvSpPr txBox="1">
            <a:spLocks noChangeArrowheads="1"/>
          </p:cNvSpPr>
          <p:nvPr/>
        </p:nvSpPr>
        <p:spPr bwMode="auto">
          <a:xfrm>
            <a:off x="4572001" y="4976447"/>
            <a:ext cx="1749669"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Independence Day</a:t>
            </a:r>
          </a:p>
        </p:txBody>
      </p:sp>
      <p:sp>
        <p:nvSpPr>
          <p:cNvPr id="61456" name="Text Box 16">
            <a:extLst>
              <a:ext uri="{FF2B5EF4-FFF2-40B4-BE49-F238E27FC236}">
                <a16:creationId xmlns:a16="http://schemas.microsoft.com/office/drawing/2014/main" id="{57A6A226-515F-C9D2-19D8-1CC38076005F}"/>
              </a:ext>
            </a:extLst>
          </p:cNvPr>
          <p:cNvSpPr txBox="1">
            <a:spLocks noChangeArrowheads="1"/>
          </p:cNvSpPr>
          <p:nvPr/>
        </p:nvSpPr>
        <p:spPr bwMode="auto">
          <a:xfrm>
            <a:off x="3697166" y="1669074"/>
            <a:ext cx="1462454" cy="34810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Amadeus</a:t>
            </a:r>
          </a:p>
        </p:txBody>
      </p:sp>
      <p:sp>
        <p:nvSpPr>
          <p:cNvPr id="61457" name="Text Box 17">
            <a:extLst>
              <a:ext uri="{FF2B5EF4-FFF2-40B4-BE49-F238E27FC236}">
                <a16:creationId xmlns:a16="http://schemas.microsoft.com/office/drawing/2014/main" id="{31B7FCFB-51C4-5C06-99AE-BDFAB71C6FEC}"/>
              </a:ext>
            </a:extLst>
          </p:cNvPr>
          <p:cNvSpPr txBox="1">
            <a:spLocks noChangeArrowheads="1"/>
          </p:cNvSpPr>
          <p:nvPr/>
        </p:nvSpPr>
        <p:spPr bwMode="auto">
          <a:xfrm>
            <a:off x="1411166" y="1567962"/>
            <a:ext cx="1462454"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The Color Purple</a:t>
            </a:r>
          </a:p>
        </p:txBody>
      </p:sp>
      <p:sp>
        <p:nvSpPr>
          <p:cNvPr id="61458" name="Text Box 18">
            <a:extLst>
              <a:ext uri="{FF2B5EF4-FFF2-40B4-BE49-F238E27FC236}">
                <a16:creationId xmlns:a16="http://schemas.microsoft.com/office/drawing/2014/main" id="{7B656CC9-04F6-AD04-F680-3007457DFE55}"/>
              </a:ext>
            </a:extLst>
          </p:cNvPr>
          <p:cNvSpPr txBox="1">
            <a:spLocks noChangeArrowheads="1"/>
          </p:cNvSpPr>
          <p:nvPr/>
        </p:nvSpPr>
        <p:spPr bwMode="auto">
          <a:xfrm>
            <a:off x="6705600" y="5187462"/>
            <a:ext cx="1462454"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Dumb and Dumber</a:t>
            </a:r>
          </a:p>
        </p:txBody>
      </p:sp>
      <p:pic>
        <p:nvPicPr>
          <p:cNvPr id="61459" name="Picture 19" descr="girl-3-128x128">
            <a:extLst>
              <a:ext uri="{FF2B5EF4-FFF2-40B4-BE49-F238E27FC236}">
                <a16:creationId xmlns:a16="http://schemas.microsoft.com/office/drawing/2014/main" id="{98E13DE6-407A-6FC0-5F14-9F5B68B41D3F}"/>
              </a:ext>
            </a:extLst>
          </p:cNvPr>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806212" y="1868366"/>
            <a:ext cx="575896" cy="53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0" name="Picture 20" descr="boy_icon">
            <a:extLst>
              <a:ext uri="{FF2B5EF4-FFF2-40B4-BE49-F238E27FC236}">
                <a16:creationId xmlns:a16="http://schemas.microsoft.com/office/drawing/2014/main" id="{82E04547-DCF9-CC2E-2337-031AADF8DE79}"/>
              </a:ext>
            </a:extLst>
          </p:cNvPr>
          <p:cNvPicPr>
            <a:picLocks noChangeAspect="1" noChangeArrowheads="1"/>
          </p:cNvPicPr>
          <p:nvPr/>
        </p:nvPicPr>
        <p:blipFill>
          <a:blip r:embed="rId5">
            <a:clrChange>
              <a:clrFrom>
                <a:srgbClr val="FEFEFC"/>
              </a:clrFrom>
              <a:clrTo>
                <a:srgbClr val="FEFEFC">
                  <a:alpha val="0"/>
                </a:srgbClr>
              </a:clrTo>
            </a:clrChange>
            <a:extLst>
              <a:ext uri="{28A0092B-C50C-407E-A947-70E740481C1C}">
                <a14:useLocalDpi xmlns:a14="http://schemas.microsoft.com/office/drawing/2010/main" val="0"/>
              </a:ext>
            </a:extLst>
          </a:blip>
          <a:srcRect/>
          <a:stretch>
            <a:fillRect/>
          </a:stretch>
        </p:blipFill>
        <p:spPr bwMode="auto">
          <a:xfrm>
            <a:off x="3084635" y="2794489"/>
            <a:ext cx="514350" cy="47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21" descr="boy-icon">
            <a:extLst>
              <a:ext uri="{FF2B5EF4-FFF2-40B4-BE49-F238E27FC236}">
                <a16:creationId xmlns:a16="http://schemas.microsoft.com/office/drawing/2014/main" id="{A96746A7-5782-8F0E-C754-106720021B0D}"/>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9445" r="21249" b="1563"/>
          <a:stretch>
            <a:fillRect/>
          </a:stretch>
        </p:blipFill>
        <p:spPr bwMode="auto">
          <a:xfrm>
            <a:off x="6096000" y="4132384"/>
            <a:ext cx="669681" cy="70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2" name="Picture 22" descr="drew%20final">
            <a:extLst>
              <a:ext uri="{FF2B5EF4-FFF2-40B4-BE49-F238E27FC236}">
                <a16:creationId xmlns:a16="http://schemas.microsoft.com/office/drawing/2014/main" id="{F940424A-70BF-3F69-2BFE-AE2817E1E11C}"/>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0271" r="21230" b="278"/>
          <a:stretch>
            <a:fillRect/>
          </a:stretch>
        </p:blipFill>
        <p:spPr bwMode="auto">
          <a:xfrm>
            <a:off x="5029200" y="3991708"/>
            <a:ext cx="499697" cy="562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3" name="Picture 23" descr="istockphoto_1239124_girl_icon_design">
            <a:extLst>
              <a:ext uri="{FF2B5EF4-FFF2-40B4-BE49-F238E27FC236}">
                <a16:creationId xmlns:a16="http://schemas.microsoft.com/office/drawing/2014/main" id="{87E31CF2-AE49-2F72-383D-B319AB5952D6}"/>
              </a:ext>
            </a:extLst>
          </p:cNvPr>
          <p:cNvPicPr>
            <a:picLocks noChangeAspect="1" noChangeArrowheads="1"/>
          </p:cNvPicPr>
          <p:nvPr/>
        </p:nvPicPr>
        <p:blipFill>
          <a:blip r:embed="rId8">
            <a:clrChange>
              <a:clrFrom>
                <a:srgbClr val="F39501"/>
              </a:clrFrom>
              <a:clrTo>
                <a:srgbClr val="F39501">
                  <a:alpha val="0"/>
                </a:srgbClr>
              </a:clrTo>
            </a:clrChange>
            <a:extLst>
              <a:ext uri="{28A0092B-C50C-407E-A947-70E740481C1C}">
                <a14:useLocalDpi xmlns:a14="http://schemas.microsoft.com/office/drawing/2010/main" val="0"/>
              </a:ext>
            </a:extLst>
          </a:blip>
          <a:srcRect/>
          <a:stretch>
            <a:fillRect/>
          </a:stretch>
        </p:blipFill>
        <p:spPr bwMode="auto">
          <a:xfrm>
            <a:off x="1940169" y="4160227"/>
            <a:ext cx="575897" cy="562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4" name="Picture 24" descr="boy-1-128x128">
            <a:extLst>
              <a:ext uri="{FF2B5EF4-FFF2-40B4-BE49-F238E27FC236}">
                <a16:creationId xmlns:a16="http://schemas.microsoft.com/office/drawing/2014/main" id="{9A3CEB9C-54F4-DE91-DFB9-05885FDC5E12}"/>
              </a:ext>
            </a:extLst>
          </p:cNvPr>
          <p:cNvPicPr>
            <a:picLocks noChangeAspect="1" noChangeArrowheads="1"/>
          </p:cNvPicPr>
          <p:nvPr/>
        </p:nvPicPr>
        <p:blipFill>
          <a:blip r:embed="rId9">
            <a:clrChange>
              <a:clrFrom>
                <a:srgbClr val="000000"/>
              </a:clrFrom>
              <a:clrTo>
                <a:srgbClr val="000000">
                  <a:alpha val="0"/>
                </a:srgbClr>
              </a:clrTo>
            </a:clrChange>
            <a:extLst>
              <a:ext uri="{28A0092B-C50C-407E-A947-70E740481C1C}">
                <a14:useLocalDpi xmlns:a14="http://schemas.microsoft.com/office/drawing/2010/main" val="0"/>
              </a:ext>
            </a:extLst>
          </a:blip>
          <a:srcRect l="11812" r="14063" b="-563"/>
          <a:stretch>
            <a:fillRect/>
          </a:stretch>
        </p:blipFill>
        <p:spPr bwMode="auto">
          <a:xfrm>
            <a:off x="6553201" y="1881554"/>
            <a:ext cx="507023" cy="634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1465" name="Text Box 25">
            <a:extLst>
              <a:ext uri="{FF2B5EF4-FFF2-40B4-BE49-F238E27FC236}">
                <a16:creationId xmlns:a16="http://schemas.microsoft.com/office/drawing/2014/main" id="{AE8C3E97-4C75-9B62-B81E-6334B67B5DB3}"/>
              </a:ext>
            </a:extLst>
          </p:cNvPr>
          <p:cNvSpPr txBox="1">
            <a:spLocks noChangeArrowheads="1"/>
          </p:cNvSpPr>
          <p:nvPr/>
        </p:nvSpPr>
        <p:spPr bwMode="auto">
          <a:xfrm>
            <a:off x="4426928" y="3286859"/>
            <a:ext cx="1462454"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Ocean</a:t>
            </a:r>
            <a:r>
              <a:rPr lang="ja-JP" altLang="en-US" sz="1662">
                <a:solidFill>
                  <a:schemeClr val="accent2"/>
                </a:solidFill>
                <a:latin typeface="Lucida Bright" panose="02040602050505020304" pitchFamily="18" charset="77"/>
                <a:cs typeface="Arial" panose="020B0604020202020204" pitchFamily="34" charset="0"/>
              </a:rPr>
              <a:t>’</a:t>
            </a:r>
            <a:r>
              <a:rPr lang="en-US" altLang="ja-JP" sz="1662" dirty="0">
                <a:solidFill>
                  <a:schemeClr val="accent2"/>
                </a:solidFill>
                <a:latin typeface="Lucida Bright" panose="02040602050505020304" pitchFamily="18" charset="77"/>
                <a:cs typeface="Arial" panose="020B0604020202020204" pitchFamily="34" charset="0"/>
              </a:rPr>
              <a:t>s 11</a:t>
            </a:r>
            <a:endParaRPr lang="en-US" altLang="en-US" sz="1662" dirty="0">
              <a:solidFill>
                <a:schemeClr val="accent2"/>
              </a:solidFill>
              <a:latin typeface="Lucida Bright" panose="02040602050505020304" pitchFamily="18" charset="77"/>
              <a:cs typeface="Arial" panose="020B0604020202020204" pitchFamily="34" charset="0"/>
            </a:endParaRPr>
          </a:p>
        </p:txBody>
      </p:sp>
      <p:sp>
        <p:nvSpPr>
          <p:cNvPr id="61466" name="Text Box 26">
            <a:extLst>
              <a:ext uri="{FF2B5EF4-FFF2-40B4-BE49-F238E27FC236}">
                <a16:creationId xmlns:a16="http://schemas.microsoft.com/office/drawing/2014/main" id="{9D97BFC7-5048-27FF-8F75-2C80860527C2}"/>
              </a:ext>
            </a:extLst>
          </p:cNvPr>
          <p:cNvSpPr txBox="1">
            <a:spLocks noChangeArrowheads="1"/>
          </p:cNvSpPr>
          <p:nvPr/>
        </p:nvSpPr>
        <p:spPr bwMode="auto">
          <a:xfrm>
            <a:off x="1655885" y="2936631"/>
            <a:ext cx="1462454"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Sense and Sensibility</a:t>
            </a:r>
          </a:p>
        </p:txBody>
      </p:sp>
      <p:sp>
        <p:nvSpPr>
          <p:cNvPr id="50197" name="Rectangle 28">
            <a:extLst>
              <a:ext uri="{FF2B5EF4-FFF2-40B4-BE49-F238E27FC236}">
                <a16:creationId xmlns:a16="http://schemas.microsoft.com/office/drawing/2014/main" id="{BAEB1A8B-D068-008C-00BE-649E8E010BBB}"/>
              </a:ext>
            </a:extLst>
          </p:cNvPr>
          <p:cNvSpPr>
            <a:spLocks noChangeArrowheads="1"/>
          </p:cNvSpPr>
          <p:nvPr/>
        </p:nvSpPr>
        <p:spPr bwMode="auto">
          <a:xfrm>
            <a:off x="108438" y="263769"/>
            <a:ext cx="8229600" cy="586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47738">
              <a:defRPr sz="2400">
                <a:solidFill>
                  <a:schemeClr val="tx1"/>
                </a:solidFill>
                <a:latin typeface="Times" charset="0"/>
                <a:ea typeface="ＭＳ Ｐゴシック" panose="020B0600070205080204" pitchFamily="34" charset="-128"/>
              </a:defRPr>
            </a:lvl1pPr>
            <a:lvl2pPr marL="742950" indent="-285750" defTabSz="947738">
              <a:defRPr sz="2400">
                <a:solidFill>
                  <a:schemeClr val="tx1"/>
                </a:solidFill>
                <a:latin typeface="Times" charset="0"/>
                <a:ea typeface="ＭＳ Ｐゴシック" panose="020B0600070205080204" pitchFamily="34" charset="-128"/>
              </a:defRPr>
            </a:lvl2pPr>
            <a:lvl3pPr marL="1143000" indent="-228600" defTabSz="947738">
              <a:defRPr sz="2400">
                <a:solidFill>
                  <a:schemeClr val="tx1"/>
                </a:solidFill>
                <a:latin typeface="Times" charset="0"/>
                <a:ea typeface="ＭＳ Ｐゴシック" panose="020B0600070205080204" pitchFamily="34" charset="-128"/>
              </a:defRPr>
            </a:lvl3pPr>
            <a:lvl4pPr marL="1600200" indent="-228600" defTabSz="947738">
              <a:defRPr sz="2400">
                <a:solidFill>
                  <a:schemeClr val="tx1"/>
                </a:solidFill>
                <a:latin typeface="Times" charset="0"/>
                <a:ea typeface="ＭＳ Ｐゴシック" panose="020B0600070205080204" pitchFamily="34" charset="-128"/>
              </a:defRPr>
            </a:lvl4pPr>
            <a:lvl5pPr marL="2057400" indent="-228600" defTabSz="947738">
              <a:defRPr sz="2400">
                <a:solidFill>
                  <a:schemeClr val="tx1"/>
                </a:solidFill>
                <a:latin typeface="Times" charset="0"/>
                <a:ea typeface="ＭＳ Ｐゴシック" panose="020B0600070205080204" pitchFamily="34" charset="-128"/>
              </a:defRPr>
            </a:lvl5pPr>
            <a:lvl6pPr marL="2514600" indent="-228600" defTabSz="947738"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defTabSz="947738"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defTabSz="947738"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defTabSz="947738"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nSpc>
                <a:spcPct val="105000"/>
              </a:lnSpc>
            </a:pPr>
            <a:endParaRPr lang="en-US" altLang="en-US" sz="1846" b="1">
              <a:solidFill>
                <a:schemeClr val="accent1"/>
              </a:solidFill>
            </a:endParaRPr>
          </a:p>
        </p:txBody>
      </p:sp>
      <p:sp>
        <p:nvSpPr>
          <p:cNvPr id="50198" name="Rectangle 29">
            <a:extLst>
              <a:ext uri="{FF2B5EF4-FFF2-40B4-BE49-F238E27FC236}">
                <a16:creationId xmlns:a16="http://schemas.microsoft.com/office/drawing/2014/main" id="{CC6B1220-0205-C4E1-E277-642750B7D313}"/>
              </a:ext>
            </a:extLst>
          </p:cNvPr>
          <p:cNvSpPr>
            <a:spLocks noGrp="1" noChangeArrowheads="1"/>
          </p:cNvSpPr>
          <p:nvPr>
            <p:ph type="title"/>
          </p:nvPr>
        </p:nvSpPr>
        <p:spPr>
          <a:xfrm>
            <a:off x="0" y="263769"/>
            <a:ext cx="8037635" cy="492369"/>
          </a:xfrm>
        </p:spPr>
        <p:txBody>
          <a:bodyPr/>
          <a:lstStyle/>
          <a:p>
            <a:r>
              <a:rPr lang="en-US" altLang="en-US" sz="2585" dirty="0">
                <a:ea typeface="ＭＳ Ｐゴシック" panose="020B0600070205080204" pitchFamily="34" charset="-128"/>
              </a:rPr>
              <a:t>Matrix Decomposition : Latent Factors</a:t>
            </a:r>
            <a:endParaRPr lang="en-GB" altLang="en-US" sz="2585" dirty="0">
              <a:ea typeface="ＭＳ Ｐゴシック" panose="020B0600070205080204" pitchFamily="34" charset="-128"/>
            </a:endParaRPr>
          </a:p>
        </p:txBody>
      </p:sp>
      <p:sp>
        <p:nvSpPr>
          <p:cNvPr id="50199" name="Slide Number Placeholder 30">
            <a:extLst>
              <a:ext uri="{FF2B5EF4-FFF2-40B4-BE49-F238E27FC236}">
                <a16:creationId xmlns:a16="http://schemas.microsoft.com/office/drawing/2014/main" id="{FD6D85DE-E4AD-DEEE-CA06-A2D77B912D99}"/>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pPr>
              <a:buNone/>
            </a:pPr>
            <a:fld id="{AC50A497-4585-6447-985C-E4DE72430331}" type="slidenum">
              <a:rPr lang="en-US" altLang="en-US" smtClean="0"/>
              <a:pPr>
                <a:buNone/>
              </a:pPr>
              <a:t>24</a:t>
            </a:fld>
            <a:endParaRPr lang="en-US" altLang="en-US" sz="1292" dirty="0"/>
          </a:p>
        </p:txBody>
      </p:sp>
      <p:pic>
        <p:nvPicPr>
          <p:cNvPr id="2050" name="Picture 2" descr="Cartoon Face Vector Art, Icons, and Graphics for Free Download">
            <a:extLst>
              <a:ext uri="{FF2B5EF4-FFF2-40B4-BE49-F238E27FC236}">
                <a16:creationId xmlns:a16="http://schemas.microsoft.com/office/drawing/2014/main" id="{CECDC904-3077-A095-4135-689F8B3C3E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9741" y="2473081"/>
            <a:ext cx="639885" cy="6398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451"/>
                                        </p:tgtEl>
                                        <p:attrNameLst>
                                          <p:attrName>style.visibility</p:attrName>
                                        </p:attrNameLst>
                                      </p:cBhvr>
                                      <p:to>
                                        <p:strVal val="visible"/>
                                      </p:to>
                                    </p:set>
                                    <p:animEffect transition="in" filter="dissolve">
                                      <p:cBhvr>
                                        <p:cTn id="7" dur="500"/>
                                        <p:tgtEl>
                                          <p:spTgt spid="61451"/>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1466"/>
                                        </p:tgtEl>
                                        <p:attrNameLst>
                                          <p:attrName>style.visibility</p:attrName>
                                        </p:attrNameLst>
                                      </p:cBhvr>
                                      <p:to>
                                        <p:strVal val="visible"/>
                                      </p:to>
                                    </p:set>
                                    <p:animEffect transition="in" filter="dissolve">
                                      <p:cBhvr>
                                        <p:cTn id="11" dur="500"/>
                                        <p:tgtEl>
                                          <p:spTgt spid="61466"/>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61452"/>
                                        </p:tgtEl>
                                        <p:attrNameLst>
                                          <p:attrName>style.visibility</p:attrName>
                                        </p:attrNameLst>
                                      </p:cBhvr>
                                      <p:to>
                                        <p:strVal val="visible"/>
                                      </p:to>
                                    </p:set>
                                    <p:animEffect transition="in" filter="dissolve">
                                      <p:cBhvr>
                                        <p:cTn id="15" dur="500"/>
                                        <p:tgtEl>
                                          <p:spTgt spid="61452"/>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61453"/>
                                        </p:tgtEl>
                                        <p:attrNameLst>
                                          <p:attrName>style.visibility</p:attrName>
                                        </p:attrNameLst>
                                      </p:cBhvr>
                                      <p:to>
                                        <p:strVal val="visible"/>
                                      </p:to>
                                    </p:set>
                                    <p:animEffect transition="in" filter="dissolve">
                                      <p:cBhvr>
                                        <p:cTn id="19" dur="500"/>
                                        <p:tgtEl>
                                          <p:spTgt spid="61453"/>
                                        </p:tgtEl>
                                      </p:cBhvr>
                                    </p:animEffect>
                                  </p:childTnLst>
                                </p:cTn>
                              </p:par>
                            </p:childTnLst>
                          </p:cTn>
                        </p:par>
                        <p:par>
                          <p:cTn id="20" fill="hold" nodeType="afterGroup">
                            <p:stCondLst>
                              <p:cond delay="2000"/>
                            </p:stCondLst>
                            <p:childTnLst>
                              <p:par>
                                <p:cTn id="21" presetID="9" presetClass="entr" presetSubtype="0" fill="hold" nodeType="afterEffect">
                                  <p:stCondLst>
                                    <p:cond delay="0"/>
                                  </p:stCondLst>
                                  <p:childTnLst>
                                    <p:set>
                                      <p:cBhvr>
                                        <p:cTn id="22" dur="1" fill="hold">
                                          <p:stCondLst>
                                            <p:cond delay="0"/>
                                          </p:stCondLst>
                                        </p:cTn>
                                        <p:tgtEl>
                                          <p:spTgt spid="61454"/>
                                        </p:tgtEl>
                                        <p:attrNameLst>
                                          <p:attrName>style.visibility</p:attrName>
                                        </p:attrNameLst>
                                      </p:cBhvr>
                                      <p:to>
                                        <p:strVal val="visible"/>
                                      </p:to>
                                    </p:set>
                                    <p:animEffect transition="in" filter="dissolve">
                                      <p:cBhvr>
                                        <p:cTn id="23" dur="500"/>
                                        <p:tgtEl>
                                          <p:spTgt spid="61454"/>
                                        </p:tgtEl>
                                      </p:cBhvr>
                                    </p:animEffect>
                                  </p:childTnLst>
                                </p:cTn>
                              </p:par>
                            </p:childTnLst>
                          </p:cTn>
                        </p:par>
                        <p:par>
                          <p:cTn id="24" fill="hold" nodeType="afterGroup">
                            <p:stCondLst>
                              <p:cond delay="2500"/>
                            </p:stCondLst>
                            <p:childTnLst>
                              <p:par>
                                <p:cTn id="25" presetID="9" presetClass="entr" presetSubtype="0" fill="hold" nodeType="afterEffect">
                                  <p:stCondLst>
                                    <p:cond delay="0"/>
                                  </p:stCondLst>
                                  <p:childTnLst>
                                    <p:set>
                                      <p:cBhvr>
                                        <p:cTn id="26" dur="1" fill="hold">
                                          <p:stCondLst>
                                            <p:cond delay="0"/>
                                          </p:stCondLst>
                                        </p:cTn>
                                        <p:tgtEl>
                                          <p:spTgt spid="61455"/>
                                        </p:tgtEl>
                                        <p:attrNameLst>
                                          <p:attrName>style.visibility</p:attrName>
                                        </p:attrNameLst>
                                      </p:cBhvr>
                                      <p:to>
                                        <p:strVal val="visible"/>
                                      </p:to>
                                    </p:set>
                                    <p:animEffect transition="in" filter="dissolve">
                                      <p:cBhvr>
                                        <p:cTn id="27" dur="500"/>
                                        <p:tgtEl>
                                          <p:spTgt spid="61455"/>
                                        </p:tgtEl>
                                      </p:cBhvr>
                                    </p:animEffect>
                                  </p:childTnLst>
                                </p:cTn>
                              </p:par>
                            </p:childTnLst>
                          </p:cTn>
                        </p:par>
                        <p:par>
                          <p:cTn id="28" fill="hold" nodeType="afterGroup">
                            <p:stCondLst>
                              <p:cond delay="3000"/>
                            </p:stCondLst>
                            <p:childTnLst>
                              <p:par>
                                <p:cTn id="29" presetID="9" presetClass="entr" presetSubtype="0" fill="hold" nodeType="afterEffect">
                                  <p:stCondLst>
                                    <p:cond delay="0"/>
                                  </p:stCondLst>
                                  <p:childTnLst>
                                    <p:set>
                                      <p:cBhvr>
                                        <p:cTn id="30" dur="1" fill="hold">
                                          <p:stCondLst>
                                            <p:cond delay="0"/>
                                          </p:stCondLst>
                                        </p:cTn>
                                        <p:tgtEl>
                                          <p:spTgt spid="61456"/>
                                        </p:tgtEl>
                                        <p:attrNameLst>
                                          <p:attrName>style.visibility</p:attrName>
                                        </p:attrNameLst>
                                      </p:cBhvr>
                                      <p:to>
                                        <p:strVal val="visible"/>
                                      </p:to>
                                    </p:set>
                                    <p:animEffect transition="in" filter="dissolve">
                                      <p:cBhvr>
                                        <p:cTn id="31" dur="500"/>
                                        <p:tgtEl>
                                          <p:spTgt spid="61456"/>
                                        </p:tgtEl>
                                      </p:cBhvr>
                                    </p:animEffect>
                                  </p:childTnLst>
                                </p:cTn>
                              </p:par>
                            </p:childTnLst>
                          </p:cTn>
                        </p:par>
                        <p:par>
                          <p:cTn id="32" fill="hold" nodeType="afterGroup">
                            <p:stCondLst>
                              <p:cond delay="3500"/>
                            </p:stCondLst>
                            <p:childTnLst>
                              <p:par>
                                <p:cTn id="33" presetID="9" presetClass="entr" presetSubtype="0" fill="hold" nodeType="afterEffect">
                                  <p:stCondLst>
                                    <p:cond delay="0"/>
                                  </p:stCondLst>
                                  <p:childTnLst>
                                    <p:set>
                                      <p:cBhvr>
                                        <p:cTn id="34" dur="1" fill="hold">
                                          <p:stCondLst>
                                            <p:cond delay="0"/>
                                          </p:stCondLst>
                                        </p:cTn>
                                        <p:tgtEl>
                                          <p:spTgt spid="61457"/>
                                        </p:tgtEl>
                                        <p:attrNameLst>
                                          <p:attrName>style.visibility</p:attrName>
                                        </p:attrNameLst>
                                      </p:cBhvr>
                                      <p:to>
                                        <p:strVal val="visible"/>
                                      </p:to>
                                    </p:set>
                                    <p:animEffect transition="in" filter="dissolve">
                                      <p:cBhvr>
                                        <p:cTn id="35" dur="500"/>
                                        <p:tgtEl>
                                          <p:spTgt spid="61457"/>
                                        </p:tgtEl>
                                      </p:cBhvr>
                                    </p:animEffect>
                                  </p:childTnLst>
                                </p:cTn>
                              </p:par>
                            </p:childTnLst>
                          </p:cTn>
                        </p:par>
                        <p:par>
                          <p:cTn id="36" fill="hold" nodeType="afterGroup">
                            <p:stCondLst>
                              <p:cond delay="4000"/>
                            </p:stCondLst>
                            <p:childTnLst>
                              <p:par>
                                <p:cTn id="37" presetID="9" presetClass="entr" presetSubtype="0" fill="hold" nodeType="afterEffect">
                                  <p:stCondLst>
                                    <p:cond delay="0"/>
                                  </p:stCondLst>
                                  <p:childTnLst>
                                    <p:set>
                                      <p:cBhvr>
                                        <p:cTn id="38" dur="1" fill="hold">
                                          <p:stCondLst>
                                            <p:cond delay="0"/>
                                          </p:stCondLst>
                                        </p:cTn>
                                        <p:tgtEl>
                                          <p:spTgt spid="61458"/>
                                        </p:tgtEl>
                                        <p:attrNameLst>
                                          <p:attrName>style.visibility</p:attrName>
                                        </p:attrNameLst>
                                      </p:cBhvr>
                                      <p:to>
                                        <p:strVal val="visible"/>
                                      </p:to>
                                    </p:set>
                                    <p:animEffect transition="in" filter="dissolve">
                                      <p:cBhvr>
                                        <p:cTn id="39" dur="500"/>
                                        <p:tgtEl>
                                          <p:spTgt spid="61458"/>
                                        </p:tgtEl>
                                      </p:cBhvr>
                                    </p:animEffect>
                                  </p:childTnLst>
                                </p:cTn>
                              </p:par>
                            </p:childTnLst>
                          </p:cTn>
                        </p:par>
                        <p:par>
                          <p:cTn id="40" fill="hold" nodeType="afterGroup">
                            <p:stCondLst>
                              <p:cond delay="4500"/>
                            </p:stCondLst>
                            <p:childTnLst>
                              <p:par>
                                <p:cTn id="41" presetID="9" presetClass="entr" presetSubtype="0" fill="hold" nodeType="afterEffect">
                                  <p:stCondLst>
                                    <p:cond delay="0"/>
                                  </p:stCondLst>
                                  <p:childTnLst>
                                    <p:set>
                                      <p:cBhvr>
                                        <p:cTn id="42" dur="1" fill="hold">
                                          <p:stCondLst>
                                            <p:cond delay="0"/>
                                          </p:stCondLst>
                                        </p:cTn>
                                        <p:tgtEl>
                                          <p:spTgt spid="61465"/>
                                        </p:tgtEl>
                                        <p:attrNameLst>
                                          <p:attrName>style.visibility</p:attrName>
                                        </p:attrNameLst>
                                      </p:cBhvr>
                                      <p:to>
                                        <p:strVal val="visible"/>
                                      </p:to>
                                    </p:set>
                                    <p:animEffect transition="in" filter="dissolve">
                                      <p:cBhvr>
                                        <p:cTn id="43" dur="500"/>
                                        <p:tgtEl>
                                          <p:spTgt spid="6146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020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5020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5020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020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61459"/>
                                        </p:tgtEl>
                                        <p:attrNameLst>
                                          <p:attrName>style.visibility</p:attrName>
                                        </p:attrNameLst>
                                      </p:cBhvr>
                                      <p:to>
                                        <p:strVal val="visible"/>
                                      </p:to>
                                    </p:set>
                                    <p:animEffect transition="in" filter="dissolve">
                                      <p:cBhvr>
                                        <p:cTn id="60" dur="500"/>
                                        <p:tgtEl>
                                          <p:spTgt spid="61459"/>
                                        </p:tgtEl>
                                      </p:cBhvr>
                                    </p:animEffect>
                                  </p:childTnLst>
                                </p:cTn>
                              </p:par>
                            </p:childTnLst>
                          </p:cTn>
                        </p:par>
                        <p:par>
                          <p:cTn id="61" fill="hold">
                            <p:stCondLst>
                              <p:cond delay="500"/>
                            </p:stCondLst>
                            <p:childTnLst>
                              <p:par>
                                <p:cTn id="62" presetID="9" presetClass="entr" presetSubtype="0" fill="hold" nodeType="afterEffect">
                                  <p:stCondLst>
                                    <p:cond delay="0"/>
                                  </p:stCondLst>
                                  <p:childTnLst>
                                    <p:set>
                                      <p:cBhvr>
                                        <p:cTn id="63" dur="1" fill="hold">
                                          <p:stCondLst>
                                            <p:cond delay="0"/>
                                          </p:stCondLst>
                                        </p:cTn>
                                        <p:tgtEl>
                                          <p:spTgt spid="61460"/>
                                        </p:tgtEl>
                                        <p:attrNameLst>
                                          <p:attrName>style.visibility</p:attrName>
                                        </p:attrNameLst>
                                      </p:cBhvr>
                                      <p:to>
                                        <p:strVal val="visible"/>
                                      </p:to>
                                    </p:set>
                                    <p:animEffect transition="in" filter="dissolve">
                                      <p:cBhvr>
                                        <p:cTn id="64" dur="500"/>
                                        <p:tgtEl>
                                          <p:spTgt spid="61460"/>
                                        </p:tgtEl>
                                      </p:cBhvr>
                                    </p:animEffect>
                                  </p:childTnLst>
                                </p:cTn>
                              </p:par>
                            </p:childTnLst>
                          </p:cTn>
                        </p:par>
                        <p:par>
                          <p:cTn id="65" fill="hold">
                            <p:stCondLst>
                              <p:cond delay="1000"/>
                            </p:stCondLst>
                            <p:childTnLst>
                              <p:par>
                                <p:cTn id="66" presetID="9" presetClass="entr" presetSubtype="0" fill="hold" nodeType="afterEffect">
                                  <p:stCondLst>
                                    <p:cond delay="0"/>
                                  </p:stCondLst>
                                  <p:childTnLst>
                                    <p:set>
                                      <p:cBhvr>
                                        <p:cTn id="67" dur="1" fill="hold">
                                          <p:stCondLst>
                                            <p:cond delay="0"/>
                                          </p:stCondLst>
                                        </p:cTn>
                                        <p:tgtEl>
                                          <p:spTgt spid="61463"/>
                                        </p:tgtEl>
                                        <p:attrNameLst>
                                          <p:attrName>style.visibility</p:attrName>
                                        </p:attrNameLst>
                                      </p:cBhvr>
                                      <p:to>
                                        <p:strVal val="visible"/>
                                      </p:to>
                                    </p:set>
                                    <p:animEffect transition="in" filter="dissolve">
                                      <p:cBhvr>
                                        <p:cTn id="68" dur="500"/>
                                        <p:tgtEl>
                                          <p:spTgt spid="61463"/>
                                        </p:tgtEl>
                                      </p:cBhvr>
                                    </p:animEffect>
                                  </p:childTnLst>
                                </p:cTn>
                              </p:par>
                            </p:childTnLst>
                          </p:cTn>
                        </p:par>
                        <p:par>
                          <p:cTn id="69" fill="hold">
                            <p:stCondLst>
                              <p:cond delay="1500"/>
                            </p:stCondLst>
                            <p:childTnLst>
                              <p:par>
                                <p:cTn id="70" presetID="9" presetClass="entr" presetSubtype="0" fill="hold" nodeType="afterEffect">
                                  <p:stCondLst>
                                    <p:cond delay="0"/>
                                  </p:stCondLst>
                                  <p:childTnLst>
                                    <p:set>
                                      <p:cBhvr>
                                        <p:cTn id="71" dur="1" fill="hold">
                                          <p:stCondLst>
                                            <p:cond delay="0"/>
                                          </p:stCondLst>
                                        </p:cTn>
                                        <p:tgtEl>
                                          <p:spTgt spid="61462"/>
                                        </p:tgtEl>
                                        <p:attrNameLst>
                                          <p:attrName>style.visibility</p:attrName>
                                        </p:attrNameLst>
                                      </p:cBhvr>
                                      <p:to>
                                        <p:strVal val="visible"/>
                                      </p:to>
                                    </p:set>
                                    <p:animEffect transition="in" filter="dissolve">
                                      <p:cBhvr>
                                        <p:cTn id="72" dur="500"/>
                                        <p:tgtEl>
                                          <p:spTgt spid="61462"/>
                                        </p:tgtEl>
                                      </p:cBhvr>
                                    </p:animEffect>
                                  </p:childTnLst>
                                </p:cTn>
                              </p:par>
                            </p:childTnLst>
                          </p:cTn>
                        </p:par>
                        <p:par>
                          <p:cTn id="73" fill="hold">
                            <p:stCondLst>
                              <p:cond delay="2000"/>
                            </p:stCondLst>
                            <p:childTnLst>
                              <p:par>
                                <p:cTn id="74" presetID="9" presetClass="entr" presetSubtype="0" fill="hold" nodeType="afterEffect">
                                  <p:stCondLst>
                                    <p:cond delay="0"/>
                                  </p:stCondLst>
                                  <p:childTnLst>
                                    <p:set>
                                      <p:cBhvr>
                                        <p:cTn id="75" dur="1" fill="hold">
                                          <p:stCondLst>
                                            <p:cond delay="0"/>
                                          </p:stCondLst>
                                        </p:cTn>
                                        <p:tgtEl>
                                          <p:spTgt spid="61464"/>
                                        </p:tgtEl>
                                        <p:attrNameLst>
                                          <p:attrName>style.visibility</p:attrName>
                                        </p:attrNameLst>
                                      </p:cBhvr>
                                      <p:to>
                                        <p:strVal val="visible"/>
                                      </p:to>
                                    </p:set>
                                    <p:animEffect transition="in" filter="dissolve">
                                      <p:cBhvr>
                                        <p:cTn id="76" dur="500"/>
                                        <p:tgtEl>
                                          <p:spTgt spid="61464"/>
                                        </p:tgtEl>
                                      </p:cBhvr>
                                    </p:animEffect>
                                  </p:childTnLst>
                                </p:cTn>
                              </p:par>
                            </p:childTnLst>
                          </p:cTn>
                        </p:par>
                        <p:par>
                          <p:cTn id="77" fill="hold">
                            <p:stCondLst>
                              <p:cond delay="2500"/>
                            </p:stCondLst>
                            <p:childTnLst>
                              <p:par>
                                <p:cTn id="78" presetID="9" presetClass="entr" presetSubtype="0" fill="hold" nodeType="afterEffect">
                                  <p:stCondLst>
                                    <p:cond delay="0"/>
                                  </p:stCondLst>
                                  <p:childTnLst>
                                    <p:set>
                                      <p:cBhvr>
                                        <p:cTn id="79" dur="1" fill="hold">
                                          <p:stCondLst>
                                            <p:cond delay="0"/>
                                          </p:stCondLst>
                                        </p:cTn>
                                        <p:tgtEl>
                                          <p:spTgt spid="61461"/>
                                        </p:tgtEl>
                                        <p:attrNameLst>
                                          <p:attrName>style.visibility</p:attrName>
                                        </p:attrNameLst>
                                      </p:cBhvr>
                                      <p:to>
                                        <p:strVal val="visible"/>
                                      </p:to>
                                    </p:set>
                                    <p:animEffect transition="in" filter="dissolve">
                                      <p:cBhvr>
                                        <p:cTn id="80" dur="500"/>
                                        <p:tgtEl>
                                          <p:spTgt spid="61461"/>
                                        </p:tgtEl>
                                      </p:cBhvr>
                                    </p:animEffect>
                                  </p:childTnLst>
                                </p:cTn>
                              </p:par>
                              <p:par>
                                <p:cTn id="81" presetID="1" presetClass="entr" presetSubtype="0" fill="hold" nodeType="withEffect">
                                  <p:stCondLst>
                                    <p:cond delay="0"/>
                                  </p:stCondLst>
                                  <p:childTnLst>
                                    <p:set>
                                      <p:cBhvr>
                                        <p:cTn id="8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06" grpId="0"/>
      <p:bldP spid="50207" grpId="0"/>
      <p:bldP spid="50203" grpId="0"/>
      <p:bldP spid="50204" grpId="0"/>
      <p:bldP spid="61451" grpId="0" autoUpdateAnimBg="0"/>
      <p:bldP spid="61452" grpId="0" animBg="1" autoUpdateAnimBg="0"/>
      <p:bldP spid="61453" grpId="0" autoUpdateAnimBg="0"/>
      <p:bldP spid="61454" grpId="0" autoUpdateAnimBg="0"/>
      <p:bldP spid="61455" grpId="0" autoUpdateAnimBg="0"/>
      <p:bldP spid="61456" grpId="0" animBg="1" autoUpdateAnimBg="0"/>
      <p:bldP spid="61457" grpId="0" autoUpdateAnimBg="0"/>
      <p:bldP spid="61458" grpId="0" autoUpdateAnimBg="0"/>
      <p:bldP spid="61465" grpId="0" autoUpdateAnimBg="0"/>
      <p:bldP spid="61466"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3" descr="movies2dfactors.png">
            <a:extLst>
              <a:ext uri="{FF2B5EF4-FFF2-40B4-BE49-F238E27FC236}">
                <a16:creationId xmlns:a16="http://schemas.microsoft.com/office/drawing/2014/main" id="{0BC74F0D-39DC-4037-F4DE-328E96673D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8462" y="404446"/>
            <a:ext cx="6096000" cy="56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Title 2">
            <a:extLst>
              <a:ext uri="{FF2B5EF4-FFF2-40B4-BE49-F238E27FC236}">
                <a16:creationId xmlns:a16="http://schemas.microsoft.com/office/drawing/2014/main" id="{60685F00-B241-1C1F-FA48-74DC389AEECC}"/>
              </a:ext>
            </a:extLst>
          </p:cNvPr>
          <p:cNvSpPr>
            <a:spLocks noGrp="1" noChangeArrowheads="1"/>
          </p:cNvSpPr>
          <p:nvPr>
            <p:ph type="title"/>
          </p:nvPr>
        </p:nvSpPr>
        <p:spPr/>
        <p:txBody>
          <a:bodyPr/>
          <a:lstStyle/>
          <a:p>
            <a:r>
              <a:rPr lang="en-US" altLang="en-US" dirty="0">
                <a:ea typeface="ＭＳ Ｐゴシック" panose="020B0600070205080204" pitchFamily="34" charset="-128"/>
              </a:rPr>
              <a:t>Netflix Prize – first two latent factors</a:t>
            </a:r>
          </a:p>
        </p:txBody>
      </p:sp>
      <p:sp>
        <p:nvSpPr>
          <p:cNvPr id="55299" name="Slide Number Placeholder 3">
            <a:extLst>
              <a:ext uri="{FF2B5EF4-FFF2-40B4-BE49-F238E27FC236}">
                <a16:creationId xmlns:a16="http://schemas.microsoft.com/office/drawing/2014/main" id="{FF7A35D4-4C92-2FEC-0F4D-13B2745B3648}"/>
              </a:ext>
            </a:extLst>
          </p:cNvPr>
          <p:cNvSpPr>
            <a:spLocks noGrp="1"/>
          </p:cNvSpPr>
          <p:nvPr>
            <p:ph type="sldNum" sz="quarter" idx="11"/>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smtClean="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pPr>
              <a:spcBef>
                <a:spcPct val="0"/>
              </a:spcBef>
              <a:buFontTx/>
              <a:buNone/>
            </a:pPr>
            <a:fld id="{0DDAB6C4-1661-4A45-92A8-A2258B57E41C}" type="slidenum">
              <a:rPr lang="en-US" altLang="en-US" smtClean="0"/>
              <a:pPr>
                <a:defRPr/>
              </a:pPr>
              <a:t>25</a:t>
            </a:fld>
            <a:endParaRPr lang="en-US" altLang="en-US" sz="1292">
              <a:latin typeface="Times"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7776-1221-6701-4FBA-ADEB12DB3105}"/>
              </a:ext>
            </a:extLst>
          </p:cNvPr>
          <p:cNvSpPr>
            <a:spLocks noGrp="1"/>
          </p:cNvSpPr>
          <p:nvPr>
            <p:ph type="title"/>
          </p:nvPr>
        </p:nvSpPr>
        <p:spPr/>
        <p:txBody>
          <a:bodyPr/>
          <a:lstStyle/>
          <a:p>
            <a:r>
              <a:rPr lang="en-US" dirty="0"/>
              <a:t>Summary - </a:t>
            </a:r>
            <a:r>
              <a:rPr lang="en-US" dirty="0" err="1"/>
              <a:t>RecSys</a:t>
            </a:r>
            <a:endParaRPr lang="en-US" dirty="0"/>
          </a:p>
        </p:txBody>
      </p:sp>
      <p:sp>
        <p:nvSpPr>
          <p:cNvPr id="3" name="Content Placeholder 2">
            <a:extLst>
              <a:ext uri="{FF2B5EF4-FFF2-40B4-BE49-F238E27FC236}">
                <a16:creationId xmlns:a16="http://schemas.microsoft.com/office/drawing/2014/main" id="{81619C92-B2DA-6749-8E18-0D483C44CDC0}"/>
              </a:ext>
            </a:extLst>
          </p:cNvPr>
          <p:cNvSpPr>
            <a:spLocks noGrp="1"/>
          </p:cNvSpPr>
          <p:nvPr>
            <p:ph idx="1"/>
          </p:nvPr>
        </p:nvSpPr>
        <p:spPr/>
        <p:txBody>
          <a:bodyPr/>
          <a:lstStyle/>
          <a:p>
            <a:r>
              <a:rPr lang="en-US" dirty="0"/>
              <a:t>Recommender System Models</a:t>
            </a:r>
          </a:p>
          <a:p>
            <a:pPr lvl="1"/>
            <a:r>
              <a:rPr lang="en-US" dirty="0"/>
              <a:t>1. Content based</a:t>
            </a:r>
          </a:p>
          <a:p>
            <a:pPr lvl="2"/>
            <a:r>
              <a:rPr lang="en-US" dirty="0"/>
              <a:t>Uses info on the movie, doesn’t require any ratings</a:t>
            </a:r>
          </a:p>
          <a:p>
            <a:pPr lvl="1"/>
            <a:r>
              <a:rPr lang="en-US" dirty="0"/>
              <a:t>2. Similarity based</a:t>
            </a:r>
          </a:p>
          <a:p>
            <a:pPr lvl="2"/>
            <a:r>
              <a:rPr lang="en-US" dirty="0"/>
              <a:t>Uses “collective” info on what others like, similarities between users and content</a:t>
            </a:r>
          </a:p>
          <a:p>
            <a:pPr lvl="2"/>
            <a:r>
              <a:rPr lang="en-US" dirty="0" err="1"/>
              <a:t>kNN</a:t>
            </a:r>
            <a:endParaRPr lang="en-US" dirty="0"/>
          </a:p>
          <a:p>
            <a:pPr lvl="1"/>
            <a:r>
              <a:rPr lang="en-US" dirty="0"/>
              <a:t>3. Matrix Decomposition based</a:t>
            </a:r>
          </a:p>
          <a:p>
            <a:pPr lvl="2"/>
            <a:r>
              <a:rPr lang="en-US" dirty="0"/>
              <a:t>Find interesting dimensions of the data that define how people differ on movie ratings</a:t>
            </a:r>
          </a:p>
          <a:p>
            <a:pPr lvl="2"/>
            <a:endParaRPr lang="en-US" dirty="0"/>
          </a:p>
          <a:p>
            <a:r>
              <a:rPr lang="en-US" dirty="0"/>
              <a:t>How might you evaluate a recommender system? </a:t>
            </a:r>
          </a:p>
        </p:txBody>
      </p:sp>
      <p:sp>
        <p:nvSpPr>
          <p:cNvPr id="4" name="Slide Number Placeholder 3">
            <a:extLst>
              <a:ext uri="{FF2B5EF4-FFF2-40B4-BE49-F238E27FC236}">
                <a16:creationId xmlns:a16="http://schemas.microsoft.com/office/drawing/2014/main" id="{D53E7F9A-A15D-DB0C-E884-962FB99DB9B9}"/>
              </a:ext>
            </a:extLst>
          </p:cNvPr>
          <p:cNvSpPr>
            <a:spLocks noGrp="1"/>
          </p:cNvSpPr>
          <p:nvPr>
            <p:ph type="sldNum" sz="quarter" idx="10"/>
          </p:nvPr>
        </p:nvSpPr>
        <p:spPr/>
        <p:txBody>
          <a:bodyPr/>
          <a:lstStyle/>
          <a:p>
            <a:fld id="{ABBEE3BA-F264-1746-880E-39AD601DF2B1}" type="slidenum">
              <a:rPr lang="en-US" smtClean="0"/>
              <a:t>26</a:t>
            </a:fld>
            <a:endParaRPr lang="en-US"/>
          </a:p>
        </p:txBody>
      </p:sp>
    </p:spTree>
    <p:extLst>
      <p:ext uri="{BB962C8B-B14F-4D97-AF65-F5344CB8AC3E}">
        <p14:creationId xmlns:p14="http://schemas.microsoft.com/office/powerpoint/2010/main" val="22660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514020-855B-C9C6-0373-CAA010AB62FD}"/>
              </a:ext>
            </a:extLst>
          </p:cNvPr>
          <p:cNvSpPr>
            <a:spLocks noGrp="1"/>
          </p:cNvSpPr>
          <p:nvPr>
            <p:ph type="sldNum" sz="quarter" idx="12"/>
          </p:nvPr>
        </p:nvSpPr>
        <p:spPr/>
        <p:txBody>
          <a:bodyPr/>
          <a:lstStyle/>
          <a:p>
            <a:fld id="{ABBEE3BA-F264-1746-880E-39AD601DF2B1}" type="slidenum">
              <a:rPr lang="en-US" smtClean="0"/>
              <a:t>27</a:t>
            </a:fld>
            <a:endParaRPr lang="en-US"/>
          </a:p>
        </p:txBody>
      </p:sp>
      <p:sp>
        <p:nvSpPr>
          <p:cNvPr id="3" name="Text Placeholder 2">
            <a:extLst>
              <a:ext uri="{FF2B5EF4-FFF2-40B4-BE49-F238E27FC236}">
                <a16:creationId xmlns:a16="http://schemas.microsoft.com/office/drawing/2014/main" id="{D4BF2B4B-25B2-D8A4-838C-5BD736C6C093}"/>
              </a:ext>
            </a:extLst>
          </p:cNvPr>
          <p:cNvSpPr>
            <a:spLocks noGrp="1"/>
          </p:cNvSpPr>
          <p:nvPr>
            <p:ph type="body" sz="quarter" idx="13"/>
          </p:nvPr>
        </p:nvSpPr>
        <p:spPr>
          <a:xfrm>
            <a:off x="606357" y="1769441"/>
            <a:ext cx="5090250" cy="914400"/>
          </a:xfrm>
        </p:spPr>
        <p:txBody>
          <a:bodyPr/>
          <a:lstStyle/>
          <a:p>
            <a:r>
              <a:rPr lang="en-US" dirty="0"/>
              <a:t>Netflix Prize</a:t>
            </a:r>
          </a:p>
        </p:txBody>
      </p:sp>
    </p:spTree>
    <p:extLst>
      <p:ext uri="{BB962C8B-B14F-4D97-AF65-F5344CB8AC3E}">
        <p14:creationId xmlns:p14="http://schemas.microsoft.com/office/powerpoint/2010/main" val="3596375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100A3586-0E5F-EA93-E393-35654A98AED2}"/>
              </a:ext>
            </a:extLst>
          </p:cNvPr>
          <p:cNvSpPr>
            <a:spLocks noGrp="1" noChangeArrowheads="1"/>
          </p:cNvSpPr>
          <p:nvPr>
            <p:ph type="title"/>
          </p:nvPr>
        </p:nvSpPr>
        <p:spPr>
          <a:xfrm>
            <a:off x="424202" y="78713"/>
            <a:ext cx="8037634" cy="492369"/>
          </a:xfrm>
        </p:spPr>
        <p:txBody>
          <a:bodyPr/>
          <a:lstStyle/>
          <a:p>
            <a:r>
              <a:rPr lang="en-US" altLang="en-US" dirty="0">
                <a:ea typeface="ＭＳ Ｐゴシック" panose="020B0600070205080204" pitchFamily="34" charset="-128"/>
              </a:rPr>
              <a:t>Netflix Prize Intro  </a:t>
            </a:r>
          </a:p>
        </p:txBody>
      </p:sp>
      <p:sp>
        <p:nvSpPr>
          <p:cNvPr id="22530" name="Rectangle 3">
            <a:extLst>
              <a:ext uri="{FF2B5EF4-FFF2-40B4-BE49-F238E27FC236}">
                <a16:creationId xmlns:a16="http://schemas.microsoft.com/office/drawing/2014/main" id="{D645EBE7-9765-6034-3223-A38C41BEA30D}"/>
              </a:ext>
            </a:extLst>
          </p:cNvPr>
          <p:cNvSpPr>
            <a:spLocks noGrp="1" noChangeArrowheads="1"/>
          </p:cNvSpPr>
          <p:nvPr>
            <p:ph type="body" idx="1"/>
          </p:nvPr>
        </p:nvSpPr>
        <p:spPr>
          <a:xfrm>
            <a:off x="101111" y="682869"/>
            <a:ext cx="5846885" cy="527245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1800" dirty="0">
                <a:ea typeface="ＭＳ Ｐゴシック" panose="020B0600070205080204" pitchFamily="34" charset="-128"/>
              </a:rPr>
              <a:t> October, 2006:</a:t>
            </a:r>
          </a:p>
          <a:p>
            <a:pPr lvl="1"/>
            <a:r>
              <a:rPr lang="en-US" altLang="en-US" sz="1400" dirty="0"/>
              <a:t>Offers $1,000,000 for an improved recommender algorithm</a:t>
            </a:r>
          </a:p>
          <a:p>
            <a:endParaRPr lang="en-US" altLang="en-US" sz="1800" dirty="0">
              <a:ea typeface="ＭＳ Ｐゴシック" panose="020B0600070205080204" pitchFamily="34" charset="-128"/>
            </a:endParaRPr>
          </a:p>
          <a:p>
            <a:r>
              <a:rPr lang="en-US" altLang="en-US" sz="1800" dirty="0">
                <a:ea typeface="ＭＳ Ｐゴシック" panose="020B0600070205080204" pitchFamily="34" charset="-128"/>
              </a:rPr>
              <a:t>Training data</a:t>
            </a:r>
          </a:p>
          <a:p>
            <a:pPr lvl="1"/>
            <a:r>
              <a:rPr lang="en-US" altLang="en-US" sz="1400" dirty="0"/>
              <a:t>100 million ratings</a:t>
            </a:r>
          </a:p>
          <a:p>
            <a:pPr lvl="1"/>
            <a:r>
              <a:rPr lang="en-US" altLang="en-US" sz="1400" dirty="0"/>
              <a:t>480,000 users</a:t>
            </a:r>
          </a:p>
          <a:p>
            <a:pPr lvl="1"/>
            <a:r>
              <a:rPr lang="en-US" altLang="en-US" sz="1400" dirty="0"/>
              <a:t>17,770 movies</a:t>
            </a:r>
          </a:p>
          <a:p>
            <a:pPr lvl="1"/>
            <a:r>
              <a:rPr lang="en-US" altLang="en-US" sz="1400" dirty="0"/>
              <a:t>6 years of data: 2000-2005</a:t>
            </a:r>
          </a:p>
          <a:p>
            <a:endParaRPr lang="en-US" altLang="en-US" sz="1800" dirty="0">
              <a:ea typeface="ＭＳ Ｐゴシック" panose="020B0600070205080204" pitchFamily="34" charset="-128"/>
            </a:endParaRPr>
          </a:p>
          <a:p>
            <a:r>
              <a:rPr lang="en-US" altLang="en-US" sz="1800" dirty="0">
                <a:ea typeface="ＭＳ Ｐゴシック" panose="020B0600070205080204" pitchFamily="34" charset="-128"/>
              </a:rPr>
              <a:t> Test data</a:t>
            </a:r>
          </a:p>
          <a:p>
            <a:pPr lvl="1"/>
            <a:r>
              <a:rPr lang="en-US" altLang="en-US" sz="1400" dirty="0"/>
              <a:t>Last few ratings of each user (2.8 million)</a:t>
            </a:r>
          </a:p>
          <a:p>
            <a:pPr lvl="1"/>
            <a:r>
              <a:rPr lang="en-US" altLang="en-US" sz="1400" dirty="0"/>
              <a:t>Evaluation via RMSE:  root mean squared error </a:t>
            </a:r>
          </a:p>
          <a:p>
            <a:pPr lvl="1"/>
            <a:r>
              <a:rPr lang="en-US" altLang="en-US" sz="1400" dirty="0"/>
              <a:t>Netflix </a:t>
            </a:r>
            <a:r>
              <a:rPr lang="en-US" altLang="en-US" sz="1400" dirty="0" err="1"/>
              <a:t>Cinematch</a:t>
            </a:r>
            <a:r>
              <a:rPr lang="en-US" altLang="en-US" sz="1400" dirty="0"/>
              <a:t> RMSE: 0.9514</a:t>
            </a:r>
          </a:p>
          <a:p>
            <a:endParaRPr lang="en-US" altLang="en-US" sz="1800" dirty="0">
              <a:ea typeface="ＭＳ Ｐゴシック" panose="020B0600070205080204" pitchFamily="34" charset="-128"/>
            </a:endParaRPr>
          </a:p>
          <a:p>
            <a:r>
              <a:rPr lang="en-US" altLang="en-US" sz="1800" dirty="0">
                <a:ea typeface="ＭＳ Ｐゴシック" panose="020B0600070205080204" pitchFamily="34" charset="-128"/>
              </a:rPr>
              <a:t> Competition</a:t>
            </a:r>
          </a:p>
          <a:p>
            <a:pPr lvl="1"/>
            <a:r>
              <a:rPr lang="en-US" altLang="en-US" sz="1400" dirty="0"/>
              <a:t>For 10% RMSE improvement : $1 Million grand prize</a:t>
            </a:r>
          </a:p>
          <a:p>
            <a:pPr lvl="1"/>
            <a:r>
              <a:rPr lang="en-US" altLang="en-US" sz="1400" dirty="0"/>
              <a:t>If 10% not met, $50,000 annual </a:t>
            </a:r>
            <a:r>
              <a:rPr lang="ja-JP" altLang="en-US" sz="1400"/>
              <a:t>“</a:t>
            </a:r>
            <a:r>
              <a:rPr lang="en-US" altLang="ja-JP" sz="1400" dirty="0"/>
              <a:t>Progress Prize</a:t>
            </a:r>
            <a:r>
              <a:rPr lang="ja-JP" altLang="en-US" sz="1400"/>
              <a:t>”</a:t>
            </a:r>
            <a:r>
              <a:rPr lang="en-US" altLang="ja-JP" sz="1400" dirty="0"/>
              <a:t> for best improvement</a:t>
            </a:r>
            <a:endParaRPr lang="en-US" altLang="en-US" sz="1400" dirty="0"/>
          </a:p>
        </p:txBody>
      </p:sp>
      <p:graphicFrame>
        <p:nvGraphicFramePr>
          <p:cNvPr id="15633" name="Group 273">
            <a:extLst>
              <a:ext uri="{FF2B5EF4-FFF2-40B4-BE49-F238E27FC236}">
                <a16:creationId xmlns:a16="http://schemas.microsoft.com/office/drawing/2014/main" id="{38A14DC8-32B9-80B9-9500-48C9FE1141E6}"/>
              </a:ext>
            </a:extLst>
          </p:cNvPr>
          <p:cNvGraphicFramePr>
            <a:graphicFrameLocks noGrp="1"/>
          </p:cNvGraphicFramePr>
          <p:nvPr/>
        </p:nvGraphicFramePr>
        <p:xfrm>
          <a:off x="5715001" y="615462"/>
          <a:ext cx="3017227" cy="2564421"/>
        </p:xfrm>
        <a:graphic>
          <a:graphicData uri="http://schemas.openxmlformats.org/drawingml/2006/table">
            <a:tbl>
              <a:tblPr rtl="1"/>
              <a:tblGrid>
                <a:gridCol w="990400">
                  <a:extLst>
                    <a:ext uri="{9D8B030D-6E8A-4147-A177-3AD203B41FA5}">
                      <a16:colId xmlns:a16="http://schemas.microsoft.com/office/drawing/2014/main" val="20000"/>
                    </a:ext>
                  </a:extLst>
                </a:gridCol>
                <a:gridCol w="490439">
                  <a:extLst>
                    <a:ext uri="{9D8B030D-6E8A-4147-A177-3AD203B41FA5}">
                      <a16:colId xmlns:a16="http://schemas.microsoft.com/office/drawing/2014/main" val="20001"/>
                    </a:ext>
                  </a:extLst>
                </a:gridCol>
                <a:gridCol w="926912">
                  <a:extLst>
                    <a:ext uri="{9D8B030D-6E8A-4147-A177-3AD203B41FA5}">
                      <a16:colId xmlns:a16="http://schemas.microsoft.com/office/drawing/2014/main" val="20002"/>
                    </a:ext>
                  </a:extLst>
                </a:gridCol>
                <a:gridCol w="609476">
                  <a:extLst>
                    <a:ext uri="{9D8B030D-6E8A-4147-A177-3AD203B41FA5}">
                      <a16:colId xmlns:a16="http://schemas.microsoft.com/office/drawing/2014/main" val="20003"/>
                    </a:ext>
                  </a:extLst>
                </a:gridCol>
              </a:tblGrid>
              <a:tr h="200781">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date</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cap="fla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score</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cap="fla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movie</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cap="fla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user</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cap="fla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extLst>
                  <a:ext uri="{0D108BD9-81ED-4DB2-BD59-A6C34878D82A}">
                    <a16:rowId xmlns:a16="http://schemas.microsoft.com/office/drawing/2014/main" val="10000"/>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2002-01-03</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1</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21</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1</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extLst>
                  <a:ext uri="{0D108BD9-81ED-4DB2-BD59-A6C34878D82A}">
                    <a16:rowId xmlns:a16="http://schemas.microsoft.com/office/drawing/2014/main" val="10001"/>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2002-04-04</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213</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1</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2"/>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2002-05-05</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4</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345</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3"/>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2002-05-05</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4</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123</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4"/>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2003-05-03</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3</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768</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5"/>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2003-10-10</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76</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3</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6"/>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2004-10-11</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4</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45</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4</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7"/>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2004-10-11</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1</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568</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8"/>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2004-10-11</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342</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9"/>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2004-12-12</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234</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10"/>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2005-01-02</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76</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6</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11"/>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2005-01-31</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cap="flat">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4</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cap="flat">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56</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cap="flat">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6</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solidFill>
                      <a:srgbClr val="FFCC00"/>
                    </a:solidFill>
                  </a:tcPr>
                </a:tc>
                <a:extLst>
                  <a:ext uri="{0D108BD9-81ED-4DB2-BD59-A6C34878D82A}">
                    <a16:rowId xmlns:a16="http://schemas.microsoft.com/office/drawing/2014/main" val="10012"/>
                  </a:ext>
                </a:extLst>
              </a:tr>
            </a:tbl>
          </a:graphicData>
        </a:graphic>
      </p:graphicFrame>
      <p:graphicFrame>
        <p:nvGraphicFramePr>
          <p:cNvPr id="15634" name="Group 274">
            <a:extLst>
              <a:ext uri="{FF2B5EF4-FFF2-40B4-BE49-F238E27FC236}">
                <a16:creationId xmlns:a16="http://schemas.microsoft.com/office/drawing/2014/main" id="{71DD567B-4DC0-5A14-C67E-7EFA6734DD21}"/>
              </a:ext>
            </a:extLst>
          </p:cNvPr>
          <p:cNvGraphicFramePr>
            <a:graphicFrameLocks noGrp="1"/>
          </p:cNvGraphicFramePr>
          <p:nvPr>
            <p:extLst>
              <p:ext uri="{D42A27DB-BD31-4B8C-83A1-F6EECF244321}">
                <p14:modId xmlns:p14="http://schemas.microsoft.com/office/powerpoint/2010/main" val="1817892618"/>
              </p:ext>
            </p:extLst>
          </p:nvPr>
        </p:nvGraphicFramePr>
        <p:xfrm>
          <a:off x="5806441" y="682869"/>
          <a:ext cx="3017227" cy="2564421"/>
        </p:xfrm>
        <a:graphic>
          <a:graphicData uri="http://schemas.openxmlformats.org/drawingml/2006/table">
            <a:tbl>
              <a:tblPr rtl="1"/>
              <a:tblGrid>
                <a:gridCol w="990600">
                  <a:extLst>
                    <a:ext uri="{9D8B030D-6E8A-4147-A177-3AD203B41FA5}">
                      <a16:colId xmlns:a16="http://schemas.microsoft.com/office/drawing/2014/main" val="20000"/>
                    </a:ext>
                  </a:extLst>
                </a:gridCol>
                <a:gridCol w="489438">
                  <a:extLst>
                    <a:ext uri="{9D8B030D-6E8A-4147-A177-3AD203B41FA5}">
                      <a16:colId xmlns:a16="http://schemas.microsoft.com/office/drawing/2014/main" val="20001"/>
                    </a:ext>
                  </a:extLst>
                </a:gridCol>
                <a:gridCol w="927589">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200781">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date</a:t>
                      </a:r>
                    </a:p>
                  </a:txBody>
                  <a:tcPr marT="42208" marB="42208"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score</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movie</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user</a:t>
                      </a:r>
                    </a:p>
                  </a:txBody>
                  <a:tcPr marT="42208" marB="42208" horzOverflow="overflow">
                    <a:lnL w="38100" cap="flat" cmpd="sng" algn="ctr">
                      <a:solidFill>
                        <a:schemeClr val="tx1"/>
                      </a:solidFill>
                      <a:prstDash val="solid"/>
                      <a:round/>
                      <a:headEnd type="none" w="med" len="med"/>
                      <a:tailEnd type="none" w="med" len="med"/>
                    </a:lnL>
                    <a:lnR>
                      <a:noFill/>
                    </a:lnR>
                    <a:ln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extLst>
                  <a:ext uri="{0D108BD9-81ED-4DB2-BD59-A6C34878D82A}">
                    <a16:rowId xmlns:a16="http://schemas.microsoft.com/office/drawing/2014/main" val="10000"/>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2003-01-03</a:t>
                      </a:r>
                    </a:p>
                  </a:txBody>
                  <a:tcPr marT="42208" marB="42208"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212</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1</a:t>
                      </a:r>
                    </a:p>
                  </a:txBody>
                  <a:tcPr marT="42208" marB="42208"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extLst>
                  <a:ext uri="{0D108BD9-81ED-4DB2-BD59-A6C34878D82A}">
                    <a16:rowId xmlns:a16="http://schemas.microsoft.com/office/drawing/2014/main" val="10001"/>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2002-05-04</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1123</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1</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2"/>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2002-07-05</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dirty="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25</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3"/>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2002-09-05</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8773</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4"/>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2004-05-03</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dirty="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98</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5"/>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2003-10-10</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16</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3</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6"/>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2004-10-11</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2450</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4</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7"/>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2004-10-11</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2032</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5</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8"/>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2004-10-11</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9098</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5</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9"/>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2004-12-12</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11012</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5</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10"/>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2005-01-02</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664</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6</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11"/>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2005-01-31</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1526</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dirty="0">
                          <a:ln>
                            <a:noFill/>
                          </a:ln>
                          <a:solidFill>
                            <a:schemeClr val="tx1"/>
                          </a:solidFill>
                          <a:effectLst/>
                          <a:latin typeface="Verdana" pitchFamily="-106" charset="0"/>
                        </a:rPr>
                        <a:t>6</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12"/>
                  </a:ext>
                </a:extLst>
              </a:tr>
            </a:tbl>
          </a:graphicData>
        </a:graphic>
      </p:graphicFrame>
      <p:sp>
        <p:nvSpPr>
          <p:cNvPr id="22645" name="Slide Number Placeholder 5">
            <a:extLst>
              <a:ext uri="{FF2B5EF4-FFF2-40B4-BE49-F238E27FC236}">
                <a16:creationId xmlns:a16="http://schemas.microsoft.com/office/drawing/2014/main" id="{6E853A78-EE6D-1487-D14C-6D116A7FC701}"/>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pPr>
              <a:buNone/>
            </a:pPr>
            <a:fld id="{0031CBD7-F902-7847-9BAC-63E9D13F6938}" type="slidenum">
              <a:rPr lang="en-US" altLang="en-US" smtClean="0"/>
              <a:pPr>
                <a:buNone/>
              </a:pPr>
              <a:t>28</a:t>
            </a:fld>
            <a:endParaRPr lang="en-US" altLang="en-US" sz="1292"/>
          </a:p>
        </p:txBody>
      </p:sp>
      <p:pic>
        <p:nvPicPr>
          <p:cNvPr id="3" name="Picture 2" descr="A diagram of a data flow&#10;&#10;Description automatically generated">
            <a:extLst>
              <a:ext uri="{FF2B5EF4-FFF2-40B4-BE49-F238E27FC236}">
                <a16:creationId xmlns:a16="http://schemas.microsoft.com/office/drawing/2014/main" id="{E9FE9B78-AA97-4540-9D37-69A905E72F24}"/>
              </a:ext>
            </a:extLst>
          </p:cNvPr>
          <p:cNvPicPr>
            <a:picLocks noChangeAspect="1"/>
          </p:cNvPicPr>
          <p:nvPr/>
        </p:nvPicPr>
        <p:blipFill>
          <a:blip r:embed="rId3"/>
          <a:stretch>
            <a:fillRect/>
          </a:stretch>
        </p:blipFill>
        <p:spPr>
          <a:xfrm>
            <a:off x="5947996" y="3828419"/>
            <a:ext cx="3017227" cy="1783714"/>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3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53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53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30">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0">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530">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530">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1" accel="50000" decel="50000" fill="hold" nodeType="clickEffect">
                                  <p:stCondLst>
                                    <p:cond delay="0"/>
                                  </p:stCondLst>
                                  <p:childTnLst>
                                    <p:set>
                                      <p:cBhvr>
                                        <p:cTn id="28" dur="1" fill="hold">
                                          <p:stCondLst>
                                            <p:cond delay="0"/>
                                          </p:stCondLst>
                                        </p:cTn>
                                        <p:tgtEl>
                                          <p:spTgt spid="15634"/>
                                        </p:tgtEl>
                                        <p:attrNameLst>
                                          <p:attrName>style.visibility</p:attrName>
                                        </p:attrNameLst>
                                      </p:cBhvr>
                                      <p:to>
                                        <p:strVal val="visible"/>
                                      </p:to>
                                    </p:set>
                                    <p:anim calcmode="lin" valueType="num">
                                      <p:cBhvr additive="base">
                                        <p:cTn id="29" dur="500" fill="hold"/>
                                        <p:tgtEl>
                                          <p:spTgt spid="15634"/>
                                        </p:tgtEl>
                                        <p:attrNameLst>
                                          <p:attrName>ppt_x</p:attrName>
                                        </p:attrNameLst>
                                      </p:cBhvr>
                                      <p:tavLst>
                                        <p:tav tm="0">
                                          <p:val>
                                            <p:strVal val="#ppt_x"/>
                                          </p:val>
                                        </p:tav>
                                        <p:tav tm="100000">
                                          <p:val>
                                            <p:strVal val="#ppt_x"/>
                                          </p:val>
                                        </p:tav>
                                      </p:tavLst>
                                    </p:anim>
                                    <p:anim calcmode="lin" valueType="num">
                                      <p:cBhvr additive="base">
                                        <p:cTn id="30" dur="500" fill="hold"/>
                                        <p:tgtEl>
                                          <p:spTgt spid="15634"/>
                                        </p:tgtEl>
                                        <p:attrNameLst>
                                          <p:attrName>ppt_y</p:attrName>
                                        </p:attrNameLst>
                                      </p:cBhvr>
                                      <p:tavLst>
                                        <p:tav tm="0">
                                          <p:val>
                                            <p:strVal val="0-#ppt_h/2"/>
                                          </p:val>
                                        </p:tav>
                                        <p:tav tm="100000">
                                          <p:val>
                                            <p:strVal val="#ppt_y"/>
                                          </p:val>
                                        </p:tav>
                                      </p:tavLst>
                                    </p:anim>
                                  </p:childTnLst>
                                </p:cTn>
                              </p:par>
                              <p:par>
                                <p:cTn id="31" presetID="1" presetClass="entr" presetSubtype="0" fill="hold" grpId="0" nodeType="withEffect">
                                  <p:stCondLst>
                                    <p:cond delay="0"/>
                                  </p:stCondLst>
                                  <p:childTnLst>
                                    <p:set>
                                      <p:cBhvr>
                                        <p:cTn id="32" dur="1" fill="hold">
                                          <p:stCondLst>
                                            <p:cond delay="0"/>
                                          </p:stCondLst>
                                        </p:cTn>
                                        <p:tgtEl>
                                          <p:spTgt spid="22530">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30">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530">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530">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530">
                                            <p:txEl>
                                              <p:pRg st="15" end="1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53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51AD44FF-60ED-786D-CB58-61CB7E7CA227}"/>
              </a:ext>
            </a:extLst>
          </p:cNvPr>
          <p:cNvSpPr>
            <a:spLocks noGrp="1" noChangeArrowheads="1"/>
          </p:cNvSpPr>
          <p:nvPr>
            <p:ph type="title"/>
          </p:nvPr>
        </p:nvSpPr>
        <p:spPr/>
        <p:txBody>
          <a:bodyPr/>
          <a:lstStyle/>
          <a:p>
            <a:r>
              <a:rPr lang="en-US" altLang="en-US">
                <a:ea typeface="ＭＳ Ｐゴシック" panose="020B0600070205080204" pitchFamily="34" charset="-128"/>
              </a:rPr>
              <a:t>Data Characteristics</a:t>
            </a:r>
          </a:p>
        </p:txBody>
      </p:sp>
      <p:graphicFrame>
        <p:nvGraphicFramePr>
          <p:cNvPr id="24578" name="Object 2">
            <a:extLst>
              <a:ext uri="{FF2B5EF4-FFF2-40B4-BE49-F238E27FC236}">
                <a16:creationId xmlns:a16="http://schemas.microsoft.com/office/drawing/2014/main" id="{C1B2F40B-ABEC-E9C2-C994-0F67BB978B1F}"/>
              </a:ext>
            </a:extLst>
          </p:cNvPr>
          <p:cNvGraphicFramePr>
            <a:graphicFrameLocks noChangeAspect="1"/>
          </p:cNvGraphicFramePr>
          <p:nvPr/>
        </p:nvGraphicFramePr>
        <p:xfrm>
          <a:off x="152400" y="1178169"/>
          <a:ext cx="4614497" cy="2391508"/>
        </p:xfrm>
        <a:graphic>
          <a:graphicData uri="http://schemas.openxmlformats.org/presentationml/2006/ole">
            <mc:AlternateContent xmlns:mc="http://schemas.openxmlformats.org/markup-compatibility/2006">
              <mc:Choice xmlns:v="urn:schemas-microsoft-com:vml" Requires="v">
                <p:oleObj name="Document" r:id="rId2" imgW="3136900" imgH="1752600" progId="Word.Document.8">
                  <p:embed/>
                </p:oleObj>
              </mc:Choice>
              <mc:Fallback>
                <p:oleObj name="Document" r:id="rId2" imgW="3136900" imgH="1752600" progId="Word.Document.8">
                  <p:embed/>
                  <p:pic>
                    <p:nvPicPr>
                      <p:cNvPr id="24578" name="Object 2">
                        <a:extLst>
                          <a:ext uri="{FF2B5EF4-FFF2-40B4-BE49-F238E27FC236}">
                            <a16:creationId xmlns:a16="http://schemas.microsoft.com/office/drawing/2014/main" id="{C1B2F40B-ABEC-E9C2-C994-0F67BB978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78169"/>
                        <a:ext cx="4614497" cy="2391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79" name="Object 10">
            <a:extLst>
              <a:ext uri="{FF2B5EF4-FFF2-40B4-BE49-F238E27FC236}">
                <a16:creationId xmlns:a16="http://schemas.microsoft.com/office/drawing/2014/main" id="{30B05C7A-659F-F604-8EBB-41F3E4D1D6CE}"/>
              </a:ext>
            </a:extLst>
          </p:cNvPr>
          <p:cNvGraphicFramePr>
            <a:graphicFrameLocks noChangeAspect="1"/>
          </p:cNvGraphicFramePr>
          <p:nvPr/>
        </p:nvGraphicFramePr>
        <p:xfrm>
          <a:off x="4724400" y="3569677"/>
          <a:ext cx="3997569" cy="2321169"/>
        </p:xfrm>
        <a:graphic>
          <a:graphicData uri="http://schemas.openxmlformats.org/presentationml/2006/ole">
            <mc:AlternateContent xmlns:mc="http://schemas.openxmlformats.org/markup-compatibility/2006">
              <mc:Choice xmlns:v="urn:schemas-microsoft-com:vml" Requires="v">
                <p:oleObj name="Worksheet" r:id="rId4" imgW="6172200" imgH="3886200" progId="Excel.Sheet.8">
                  <p:embed/>
                </p:oleObj>
              </mc:Choice>
              <mc:Fallback>
                <p:oleObj name="Worksheet" r:id="rId4" imgW="6172200" imgH="3886200" progId="Excel.Sheet.8">
                  <p:embed/>
                  <p:pic>
                    <p:nvPicPr>
                      <p:cNvPr id="24579" name="Object 10">
                        <a:extLst>
                          <a:ext uri="{FF2B5EF4-FFF2-40B4-BE49-F238E27FC236}">
                            <a16:creationId xmlns:a16="http://schemas.microsoft.com/office/drawing/2014/main" id="{30B05C7A-659F-F604-8EBB-41F3E4D1D6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569677"/>
                        <a:ext cx="3997569" cy="232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0" name="Slide Number Placeholder 4">
            <a:extLst>
              <a:ext uri="{FF2B5EF4-FFF2-40B4-BE49-F238E27FC236}">
                <a16:creationId xmlns:a16="http://schemas.microsoft.com/office/drawing/2014/main" id="{634B2EE8-BE02-E009-46D7-2F5A3CCDBD85}"/>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0031CBD7-F902-7847-9BAC-63E9D13F6938}" type="slidenum">
              <a:rPr lang="en-US" altLang="en-US" smtClean="0"/>
              <a:pPr/>
              <a:t>29</a:t>
            </a:fld>
            <a:endParaRPr lang="en-US" altLang="en-US" sz="1292"/>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514020-855B-C9C6-0373-CAA010AB62FD}"/>
              </a:ext>
            </a:extLst>
          </p:cNvPr>
          <p:cNvSpPr>
            <a:spLocks noGrp="1"/>
          </p:cNvSpPr>
          <p:nvPr>
            <p:ph type="sldNum" sz="quarter" idx="12"/>
          </p:nvPr>
        </p:nvSpPr>
        <p:spPr/>
        <p:txBody>
          <a:bodyPr/>
          <a:lstStyle/>
          <a:p>
            <a:fld id="{ABBEE3BA-F264-1746-880E-39AD601DF2B1}" type="slidenum">
              <a:rPr lang="en-US" smtClean="0"/>
              <a:t>3</a:t>
            </a:fld>
            <a:endParaRPr lang="en-US"/>
          </a:p>
        </p:txBody>
      </p:sp>
      <p:sp>
        <p:nvSpPr>
          <p:cNvPr id="3" name="Text Placeholder 2">
            <a:extLst>
              <a:ext uri="{FF2B5EF4-FFF2-40B4-BE49-F238E27FC236}">
                <a16:creationId xmlns:a16="http://schemas.microsoft.com/office/drawing/2014/main" id="{D4BF2B4B-25B2-D8A4-838C-5BD736C6C093}"/>
              </a:ext>
            </a:extLst>
          </p:cNvPr>
          <p:cNvSpPr>
            <a:spLocks noGrp="1"/>
          </p:cNvSpPr>
          <p:nvPr>
            <p:ph type="body" sz="quarter" idx="13"/>
          </p:nvPr>
        </p:nvSpPr>
        <p:spPr>
          <a:xfrm>
            <a:off x="606357" y="1769441"/>
            <a:ext cx="5090250" cy="914400"/>
          </a:xfrm>
        </p:spPr>
        <p:txBody>
          <a:bodyPr/>
          <a:lstStyle/>
          <a:p>
            <a:r>
              <a:rPr lang="en-US" dirty="0"/>
              <a:t>Recommender Systems</a:t>
            </a:r>
          </a:p>
        </p:txBody>
      </p:sp>
    </p:spTree>
    <p:extLst>
      <p:ext uri="{BB962C8B-B14F-4D97-AF65-F5344CB8AC3E}">
        <p14:creationId xmlns:p14="http://schemas.microsoft.com/office/powerpoint/2010/main" val="3605077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9C9FDFE7-F4F6-1A80-6499-F9F0F8499437}"/>
              </a:ext>
            </a:extLst>
          </p:cNvPr>
          <p:cNvSpPr>
            <a:spLocks noGrp="1" noChangeArrowheads="1"/>
          </p:cNvSpPr>
          <p:nvPr>
            <p:ph type="title"/>
          </p:nvPr>
        </p:nvSpPr>
        <p:spPr>
          <a:xfrm>
            <a:off x="457200" y="263769"/>
            <a:ext cx="8037635" cy="492369"/>
          </a:xfrm>
        </p:spPr>
        <p:txBody>
          <a:bodyPr/>
          <a:lstStyle/>
          <a:p>
            <a:r>
              <a:rPr lang="en-US" altLang="en-US">
                <a:ea typeface="ＭＳ Ｐゴシック" panose="020B0600070205080204" pitchFamily="34" charset="-128"/>
              </a:rPr>
              <a:t>Data Characteristics</a:t>
            </a:r>
          </a:p>
        </p:txBody>
      </p:sp>
      <p:sp>
        <p:nvSpPr>
          <p:cNvPr id="26626" name="Rectangle 3">
            <a:extLst>
              <a:ext uri="{FF2B5EF4-FFF2-40B4-BE49-F238E27FC236}">
                <a16:creationId xmlns:a16="http://schemas.microsoft.com/office/drawing/2014/main" id="{343C5E93-8877-870D-A31B-67C396C53ED8}"/>
              </a:ext>
            </a:extLst>
          </p:cNvPr>
          <p:cNvSpPr>
            <a:spLocks noGrp="1" noChangeArrowheads="1"/>
          </p:cNvSpPr>
          <p:nvPr>
            <p:ph type="body" idx="1"/>
          </p:nvPr>
        </p:nvSpPr>
        <p:spPr>
          <a:xfrm>
            <a:off x="457200" y="967154"/>
            <a:ext cx="8037635" cy="4056185"/>
          </a:xfrm>
        </p:spPr>
        <p:txBody>
          <a:bodyPr/>
          <a:lstStyle/>
          <a:p>
            <a:pPr marL="0" indent="0"/>
            <a:r>
              <a:rPr lang="en-US" altLang="en-US">
                <a:ea typeface="ＭＳ Ｐゴシック" panose="020B0600070205080204" pitchFamily="34" charset="-128"/>
              </a:rPr>
              <a:t> Most Loved Movies</a:t>
            </a:r>
          </a:p>
        </p:txBody>
      </p:sp>
      <p:graphicFrame>
        <p:nvGraphicFramePr>
          <p:cNvPr id="70660" name="Group 4">
            <a:extLst>
              <a:ext uri="{FF2B5EF4-FFF2-40B4-BE49-F238E27FC236}">
                <a16:creationId xmlns:a16="http://schemas.microsoft.com/office/drawing/2014/main" id="{365A8FD4-36E2-F65E-98B6-CE500FDCA6AA}"/>
              </a:ext>
            </a:extLst>
          </p:cNvPr>
          <p:cNvGraphicFramePr>
            <a:graphicFrameLocks noGrp="1"/>
          </p:cNvGraphicFramePr>
          <p:nvPr/>
        </p:nvGraphicFramePr>
        <p:xfrm>
          <a:off x="381001" y="967154"/>
          <a:ext cx="8037634" cy="2187819"/>
        </p:xfrm>
        <a:graphic>
          <a:graphicData uri="http://schemas.openxmlformats.org/drawingml/2006/table">
            <a:tbl>
              <a:tblPr rtl="1"/>
              <a:tblGrid>
                <a:gridCol w="1417027">
                  <a:extLst>
                    <a:ext uri="{9D8B030D-6E8A-4147-A177-3AD203B41FA5}">
                      <a16:colId xmlns:a16="http://schemas.microsoft.com/office/drawing/2014/main" val="3239512908"/>
                    </a:ext>
                  </a:extLst>
                </a:gridCol>
                <a:gridCol w="1441938">
                  <a:extLst>
                    <a:ext uri="{9D8B030D-6E8A-4147-A177-3AD203B41FA5}">
                      <a16:colId xmlns:a16="http://schemas.microsoft.com/office/drawing/2014/main" val="1557147181"/>
                    </a:ext>
                  </a:extLst>
                </a:gridCol>
                <a:gridCol w="5178669">
                  <a:extLst>
                    <a:ext uri="{9D8B030D-6E8A-4147-A177-3AD203B41FA5}">
                      <a16:colId xmlns:a16="http://schemas.microsoft.com/office/drawing/2014/main" val="2613936125"/>
                    </a:ext>
                  </a:extLst>
                </a:gridCol>
              </a:tblGrid>
              <a:tr h="312127">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Count</a:t>
                      </a:r>
                    </a:p>
                  </a:txBody>
                  <a:tcPr marT="42203" marB="42203"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solidFill>
                      <a:srgbClr val="ECB2C7"/>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Avg rating</a:t>
                      </a:r>
                    </a:p>
                  </a:txBody>
                  <a:tcPr marT="42203" marB="4220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solidFill>
                      <a:srgbClr val="ECB2C7"/>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300" b="1"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Most Loved Movies</a:t>
                      </a:r>
                      <a:endPar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solidFill>
                      <a:srgbClr val="ECB2C7"/>
                    </a:solidFill>
                  </a:tcPr>
                </a:tc>
                <a:extLst>
                  <a:ext uri="{0D108BD9-81ED-4DB2-BD59-A6C34878D82A}">
                    <a16:rowId xmlns:a16="http://schemas.microsoft.com/office/drawing/2014/main" val="1194745867"/>
                  </a:ext>
                </a:extLst>
              </a:tr>
              <a:tr h="313592">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137812 </a:t>
                      </a:r>
                    </a:p>
                  </a:txBody>
                  <a:tcPr marT="42203" marB="42203"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4.593 </a:t>
                      </a:r>
                    </a:p>
                  </a:txBody>
                  <a:tcPr marT="42203" marB="4220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The Shawshank Redemption </a:t>
                      </a:r>
                    </a:p>
                  </a:txBody>
                  <a:tcPr marT="42203" marB="42203"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solidFill>
                      <a:srgbClr val="ECFAA4"/>
                    </a:solidFill>
                  </a:tcPr>
                </a:tc>
                <a:extLst>
                  <a:ext uri="{0D108BD9-81ED-4DB2-BD59-A6C34878D82A}">
                    <a16:rowId xmlns:a16="http://schemas.microsoft.com/office/drawing/2014/main" val="3118613036"/>
                  </a:ext>
                </a:extLst>
              </a:tr>
              <a:tr h="312127">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133597 </a:t>
                      </a:r>
                    </a:p>
                  </a:txBody>
                  <a:tcPr marT="42203" marB="42203"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4.545 </a:t>
                      </a:r>
                    </a:p>
                  </a:txBody>
                  <a:tcPr marT="42203" marB="4220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Lord of the Rings</a:t>
                      </a:r>
                      <a:r>
                        <a:rPr kumimoji="0" lang="he-IL"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 </a:t>
                      </a: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The Return of the King</a:t>
                      </a:r>
                    </a:p>
                  </a:txBody>
                  <a:tcPr marT="42203" marB="42203"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ECFAA4"/>
                    </a:solidFill>
                  </a:tcPr>
                </a:tc>
                <a:extLst>
                  <a:ext uri="{0D108BD9-81ED-4DB2-BD59-A6C34878D82A}">
                    <a16:rowId xmlns:a16="http://schemas.microsoft.com/office/drawing/2014/main" val="42497713"/>
                  </a:ext>
                </a:extLst>
              </a:tr>
              <a:tr h="312127">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180883</a:t>
                      </a:r>
                      <a:r>
                        <a:rPr kumimoji="0" lang="he-IL"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 </a:t>
                      </a:r>
                      <a:endPar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4.306 </a:t>
                      </a:r>
                    </a:p>
                  </a:txBody>
                  <a:tcPr marT="42203" marB="4220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The Green Mile </a:t>
                      </a:r>
                    </a:p>
                  </a:txBody>
                  <a:tcPr marT="42203" marB="42203"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ECFAA4"/>
                    </a:solidFill>
                  </a:tcPr>
                </a:tc>
                <a:extLst>
                  <a:ext uri="{0D108BD9-81ED-4DB2-BD59-A6C34878D82A}">
                    <a16:rowId xmlns:a16="http://schemas.microsoft.com/office/drawing/2014/main" val="1829735537"/>
                  </a:ext>
                </a:extLst>
              </a:tr>
              <a:tr h="313592">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150676 </a:t>
                      </a:r>
                    </a:p>
                  </a:txBody>
                  <a:tcPr marT="42203" marB="42203"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4.460</a:t>
                      </a:r>
                      <a:r>
                        <a:rPr kumimoji="0" lang="he-IL"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 </a:t>
                      </a:r>
                      <a:endPar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Lord of the Rings</a:t>
                      </a:r>
                      <a:r>
                        <a:rPr kumimoji="0" lang="he-IL"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 </a:t>
                      </a: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The Two Towers </a:t>
                      </a:r>
                    </a:p>
                  </a:txBody>
                  <a:tcPr marT="42203" marB="42203"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ECFAA4"/>
                    </a:solidFill>
                  </a:tcPr>
                </a:tc>
                <a:extLst>
                  <a:ext uri="{0D108BD9-81ED-4DB2-BD59-A6C34878D82A}">
                    <a16:rowId xmlns:a16="http://schemas.microsoft.com/office/drawing/2014/main" val="550604445"/>
                  </a:ext>
                </a:extLst>
              </a:tr>
              <a:tr h="312127">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139050 </a:t>
                      </a:r>
                    </a:p>
                  </a:txBody>
                  <a:tcPr marT="42203" marB="42203"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4.415 </a:t>
                      </a:r>
                    </a:p>
                  </a:txBody>
                  <a:tcPr marT="42203" marB="4220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Finding Nemo </a:t>
                      </a:r>
                    </a:p>
                  </a:txBody>
                  <a:tcPr marT="42203" marB="42203"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ECFAA4"/>
                    </a:solidFill>
                  </a:tcPr>
                </a:tc>
                <a:extLst>
                  <a:ext uri="{0D108BD9-81ED-4DB2-BD59-A6C34878D82A}">
                    <a16:rowId xmlns:a16="http://schemas.microsoft.com/office/drawing/2014/main" val="1841936957"/>
                  </a:ext>
                </a:extLst>
              </a:tr>
              <a:tr h="312127">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117456 </a:t>
                      </a:r>
                    </a:p>
                  </a:txBody>
                  <a:tcPr marT="42203" marB="42203"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4.504 </a:t>
                      </a:r>
                    </a:p>
                  </a:txBody>
                  <a:tcPr marT="42203" marB="4220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Raiders of the Lost Ark </a:t>
                      </a:r>
                    </a:p>
                  </a:txBody>
                  <a:tcPr marT="42203" marB="42203"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ECFAA4"/>
                    </a:solidFill>
                  </a:tcPr>
                </a:tc>
                <a:extLst>
                  <a:ext uri="{0D108BD9-81ED-4DB2-BD59-A6C34878D82A}">
                    <a16:rowId xmlns:a16="http://schemas.microsoft.com/office/drawing/2014/main" val="1826670389"/>
                  </a:ext>
                </a:extLst>
              </a:tr>
            </a:tbl>
          </a:graphicData>
        </a:graphic>
      </p:graphicFrame>
      <p:graphicFrame>
        <p:nvGraphicFramePr>
          <p:cNvPr id="70694" name="Group 38">
            <a:extLst>
              <a:ext uri="{FF2B5EF4-FFF2-40B4-BE49-F238E27FC236}">
                <a16:creationId xmlns:a16="http://schemas.microsoft.com/office/drawing/2014/main" id="{2F53579E-BA8C-08AE-47DE-3AAF33600893}"/>
              </a:ext>
            </a:extLst>
          </p:cNvPr>
          <p:cNvGraphicFramePr>
            <a:graphicFrameLocks noGrp="1"/>
          </p:cNvGraphicFramePr>
          <p:nvPr/>
        </p:nvGraphicFramePr>
        <p:xfrm>
          <a:off x="685800" y="3710354"/>
          <a:ext cx="3352800" cy="2031024"/>
        </p:xfrm>
        <a:graphic>
          <a:graphicData uri="http://schemas.openxmlformats.org/drawingml/2006/table">
            <a:tbl>
              <a:tblPr rtl="1"/>
              <a:tblGrid>
                <a:gridCol w="3352800">
                  <a:extLst>
                    <a:ext uri="{9D8B030D-6E8A-4147-A177-3AD203B41FA5}">
                      <a16:colId xmlns:a16="http://schemas.microsoft.com/office/drawing/2014/main" val="20000"/>
                    </a:ext>
                  </a:extLst>
                </a:gridCol>
              </a:tblGrid>
              <a:tr h="337597">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700" b="1" i="0" u="none" strike="noStrike" cap="none" normalizeH="0" baseline="0" dirty="0">
                          <a:ln>
                            <a:noFill/>
                          </a:ln>
                          <a:solidFill>
                            <a:schemeClr val="tx1"/>
                          </a:solidFill>
                          <a:effectLst/>
                          <a:latin typeface="Verdana" charset="0"/>
                          <a:ea typeface="ＭＳ Ｐゴシック" charset="0"/>
                          <a:cs typeface="ＭＳ Ｐゴシック" charset="0"/>
                        </a:rPr>
                        <a:t>Most Rated Movies</a:t>
                      </a:r>
                      <a:endParaRPr kumimoji="0" lang="en-US" sz="1100" b="0" i="0" u="none" strike="noStrike" cap="none" normalizeH="0" baseline="0" dirty="0">
                        <a:ln>
                          <a:noFill/>
                        </a:ln>
                        <a:solidFill>
                          <a:schemeClr val="tx1"/>
                        </a:solidFill>
                        <a:effectLst/>
                        <a:latin typeface="Verdana" charset="0"/>
                        <a:ea typeface="ＭＳ Ｐゴシック" charset="0"/>
                        <a:cs typeface="ＭＳ Ｐゴシック" charset="0"/>
                      </a:endParaRPr>
                    </a:p>
                  </a:txBody>
                  <a:tcPr marT="42189" marB="421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CB2C7"/>
                    </a:solidFill>
                  </a:tcPr>
                </a:tc>
                <a:extLst>
                  <a:ext uri="{0D108BD9-81ED-4DB2-BD59-A6C34878D82A}">
                    <a16:rowId xmlns:a16="http://schemas.microsoft.com/office/drawing/2014/main" val="10000"/>
                  </a:ext>
                </a:extLst>
              </a:tr>
              <a:tr h="281261">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Miss Congeniality </a:t>
                      </a:r>
                    </a:p>
                  </a:txBody>
                  <a:tcPr marT="42189" marB="421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ECFAA4"/>
                    </a:solidFill>
                  </a:tcPr>
                </a:tc>
                <a:extLst>
                  <a:ext uri="{0D108BD9-81ED-4DB2-BD59-A6C34878D82A}">
                    <a16:rowId xmlns:a16="http://schemas.microsoft.com/office/drawing/2014/main" val="10001"/>
                  </a:ext>
                </a:extLst>
              </a:tr>
              <a:tr h="281261">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Independence Day </a:t>
                      </a:r>
                    </a:p>
                  </a:txBody>
                  <a:tcPr marT="42189" marB="421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2"/>
                  </a:ext>
                </a:extLst>
              </a:tr>
              <a:tr h="281261">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The Patriot </a:t>
                      </a:r>
                    </a:p>
                  </a:txBody>
                  <a:tcPr marT="42189" marB="421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3"/>
                  </a:ext>
                </a:extLst>
              </a:tr>
              <a:tr h="281261">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The Day After Tomorrow </a:t>
                      </a:r>
                    </a:p>
                  </a:txBody>
                  <a:tcPr marT="42189" marB="421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4"/>
                  </a:ext>
                </a:extLst>
              </a:tr>
              <a:tr h="281261">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Pretty Woman </a:t>
                      </a:r>
                    </a:p>
                  </a:txBody>
                  <a:tcPr marT="42189" marB="421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5"/>
                  </a:ext>
                </a:extLst>
              </a:tr>
              <a:tr h="281261">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dirty="0">
                          <a:ln>
                            <a:noFill/>
                          </a:ln>
                          <a:solidFill>
                            <a:schemeClr val="tx1"/>
                          </a:solidFill>
                          <a:effectLst/>
                          <a:latin typeface="Verdana" charset="0"/>
                          <a:ea typeface="ＭＳ Ｐゴシック" charset="0"/>
                          <a:cs typeface="ＭＳ Ｐゴシック" charset="0"/>
                        </a:rPr>
                        <a:t>Pirates of the Caribbean</a:t>
                      </a:r>
                    </a:p>
                  </a:txBody>
                  <a:tcPr marT="42189" marB="421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ECFAA4"/>
                    </a:solidFill>
                  </a:tcPr>
                </a:tc>
                <a:extLst>
                  <a:ext uri="{0D108BD9-81ED-4DB2-BD59-A6C34878D82A}">
                    <a16:rowId xmlns:a16="http://schemas.microsoft.com/office/drawing/2014/main" val="10006"/>
                  </a:ext>
                </a:extLst>
              </a:tr>
            </a:tbl>
          </a:graphicData>
        </a:graphic>
      </p:graphicFrame>
      <p:graphicFrame>
        <p:nvGraphicFramePr>
          <p:cNvPr id="70712" name="Group 56">
            <a:extLst>
              <a:ext uri="{FF2B5EF4-FFF2-40B4-BE49-F238E27FC236}">
                <a16:creationId xmlns:a16="http://schemas.microsoft.com/office/drawing/2014/main" id="{7755C659-31E5-BCA8-6586-6BEE322AB809}"/>
              </a:ext>
            </a:extLst>
          </p:cNvPr>
          <p:cNvGraphicFramePr>
            <a:graphicFrameLocks noGrp="1"/>
          </p:cNvGraphicFramePr>
          <p:nvPr/>
        </p:nvGraphicFramePr>
        <p:xfrm>
          <a:off x="4495800" y="3710354"/>
          <a:ext cx="3352800" cy="1954824"/>
        </p:xfrm>
        <a:graphic>
          <a:graphicData uri="http://schemas.openxmlformats.org/drawingml/2006/table">
            <a:tbl>
              <a:tblPr rtl="1"/>
              <a:tblGrid>
                <a:gridCol w="3352800">
                  <a:extLst>
                    <a:ext uri="{9D8B030D-6E8A-4147-A177-3AD203B41FA5}">
                      <a16:colId xmlns:a16="http://schemas.microsoft.com/office/drawing/2014/main" val="20000"/>
                    </a:ext>
                  </a:extLst>
                </a:gridCol>
              </a:tblGrid>
              <a:tr h="337610">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700" b="1" i="0" u="none" strike="noStrike" cap="none" normalizeH="0" baseline="0">
                          <a:ln>
                            <a:noFill/>
                          </a:ln>
                          <a:solidFill>
                            <a:schemeClr val="tx1"/>
                          </a:solidFill>
                          <a:effectLst/>
                          <a:latin typeface="Verdana" charset="0"/>
                          <a:ea typeface="ＭＳ Ｐゴシック" charset="0"/>
                          <a:cs typeface="ＭＳ Ｐゴシック" charset="0"/>
                        </a:rPr>
                        <a:t>Highest Variance</a:t>
                      </a:r>
                      <a:endParaRPr kumimoji="0" lang="en-US" sz="1100" b="0" i="0" u="none" strike="noStrike" cap="none" normalizeH="0" baseline="0">
                        <a:ln>
                          <a:noFill/>
                        </a:ln>
                        <a:solidFill>
                          <a:schemeClr val="tx1"/>
                        </a:solidFill>
                        <a:effectLst/>
                        <a:latin typeface="Verdana" charset="0"/>
                        <a:ea typeface="ＭＳ Ｐゴシック" charset="0"/>
                        <a:cs typeface="ＭＳ Ｐゴシック" charset="0"/>
                      </a:endParaRPr>
                    </a:p>
                  </a:txBody>
                  <a:tcPr marT="42196" marB="42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CB2C7"/>
                    </a:solidFill>
                  </a:tcPr>
                </a:tc>
                <a:extLst>
                  <a:ext uri="{0D108BD9-81ED-4DB2-BD59-A6C34878D82A}">
                    <a16:rowId xmlns:a16="http://schemas.microsoft.com/office/drawing/2014/main" val="10000"/>
                  </a:ext>
                </a:extLst>
              </a:tr>
              <a:tr h="27250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The Royal Tenenbaums</a:t>
                      </a:r>
                    </a:p>
                  </a:txBody>
                  <a:tcPr marT="42196" marB="42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ECFAA4"/>
                    </a:solidFill>
                  </a:tcPr>
                </a:tc>
                <a:extLst>
                  <a:ext uri="{0D108BD9-81ED-4DB2-BD59-A6C34878D82A}">
                    <a16:rowId xmlns:a16="http://schemas.microsoft.com/office/drawing/2014/main" val="10001"/>
                  </a:ext>
                </a:extLst>
              </a:tr>
              <a:tr h="271044">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Lost In Translation </a:t>
                      </a:r>
                    </a:p>
                  </a:txBody>
                  <a:tcPr marT="42196" marB="42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2"/>
                  </a:ext>
                </a:extLst>
              </a:tr>
              <a:tr h="269578">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Pearl Harbor </a:t>
                      </a:r>
                    </a:p>
                  </a:txBody>
                  <a:tcPr marT="42196" marB="42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3"/>
                  </a:ext>
                </a:extLst>
              </a:tr>
              <a:tr h="27543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Miss Congeniality </a:t>
                      </a:r>
                    </a:p>
                  </a:txBody>
                  <a:tcPr marT="42196" marB="42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4"/>
                  </a:ext>
                </a:extLst>
              </a:tr>
              <a:tr h="269578">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Napolean Dynamite </a:t>
                      </a:r>
                    </a:p>
                  </a:txBody>
                  <a:tcPr marT="42196" marB="42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5"/>
                  </a:ext>
                </a:extLst>
              </a:tr>
              <a:tr h="253204">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Fahrenheit 9/11</a:t>
                      </a:r>
                    </a:p>
                  </a:txBody>
                  <a:tcPr marT="42196" marB="42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ECFAA4"/>
                    </a:solidFill>
                  </a:tcPr>
                </a:tc>
                <a:extLst>
                  <a:ext uri="{0D108BD9-81ED-4DB2-BD59-A6C34878D82A}">
                    <a16:rowId xmlns:a16="http://schemas.microsoft.com/office/drawing/2014/main" val="10006"/>
                  </a:ext>
                </a:extLst>
              </a:tr>
            </a:tbl>
          </a:graphicData>
        </a:graphic>
      </p:graphicFrame>
      <p:sp>
        <p:nvSpPr>
          <p:cNvPr id="26678" name="Slide Number Placeholder 6">
            <a:extLst>
              <a:ext uri="{FF2B5EF4-FFF2-40B4-BE49-F238E27FC236}">
                <a16:creationId xmlns:a16="http://schemas.microsoft.com/office/drawing/2014/main" id="{FD828983-C627-17AA-F156-3111202094B6}"/>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0031CBD7-F902-7847-9BAC-63E9D13F6938}" type="slidenum">
              <a:rPr lang="en-US" altLang="en-US" smtClean="0"/>
              <a:pPr/>
              <a:t>30</a:t>
            </a:fld>
            <a:endParaRPr lang="en-US" altLang="en-US" sz="1292"/>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6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0694"/>
                                        </p:tgtEl>
                                        <p:attrNameLst>
                                          <p:attrName>style.visibility</p:attrName>
                                        </p:attrNameLst>
                                      </p:cBhvr>
                                      <p:to>
                                        <p:strVal val="visible"/>
                                      </p:to>
                                    </p:set>
                                    <p:animEffect transition="in" filter="fade">
                                      <p:cBhvr>
                                        <p:cTn id="11" dur="1000"/>
                                        <p:tgtEl>
                                          <p:spTgt spid="7069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0712"/>
                                        </p:tgtEl>
                                        <p:attrNameLst>
                                          <p:attrName>style.visibility</p:attrName>
                                        </p:attrNameLst>
                                      </p:cBhvr>
                                      <p:to>
                                        <p:strVal val="visible"/>
                                      </p:to>
                                    </p:set>
                                    <p:animEffect transition="in" filter="fade">
                                      <p:cBhvr>
                                        <p:cTn id="16" dur="1000"/>
                                        <p:tgtEl>
                                          <p:spTgt spid="70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611C-A1F6-A599-1454-CE0DB6085219}"/>
              </a:ext>
            </a:extLst>
          </p:cNvPr>
          <p:cNvSpPr>
            <a:spLocks noGrp="1"/>
          </p:cNvSpPr>
          <p:nvPr>
            <p:ph type="title"/>
          </p:nvPr>
        </p:nvSpPr>
        <p:spPr/>
        <p:txBody>
          <a:bodyPr/>
          <a:lstStyle/>
          <a:p>
            <a:r>
              <a:rPr lang="en-US" dirty="0"/>
              <a:t>Netflix Prize : the first year</a:t>
            </a:r>
          </a:p>
        </p:txBody>
      </p:sp>
      <p:sp>
        <p:nvSpPr>
          <p:cNvPr id="3" name="Content Placeholder 2">
            <a:extLst>
              <a:ext uri="{FF2B5EF4-FFF2-40B4-BE49-F238E27FC236}">
                <a16:creationId xmlns:a16="http://schemas.microsoft.com/office/drawing/2014/main" id="{6B497815-9EF9-B3A1-80C0-2974B8873A28}"/>
              </a:ext>
            </a:extLst>
          </p:cNvPr>
          <p:cNvSpPr>
            <a:spLocks noGrp="1"/>
          </p:cNvSpPr>
          <p:nvPr>
            <p:ph idx="1"/>
          </p:nvPr>
        </p:nvSpPr>
        <p:spPr>
          <a:xfrm>
            <a:off x="457200" y="1021899"/>
            <a:ext cx="4472940" cy="1020261"/>
          </a:xfrm>
        </p:spPr>
        <p:txBody>
          <a:bodyPr/>
          <a:lstStyle/>
          <a:p>
            <a:r>
              <a:rPr lang="en-US" dirty="0"/>
              <a:t>We slowly moved up the charts, and were in position to win the first year prize of $50k…</a:t>
            </a:r>
          </a:p>
        </p:txBody>
      </p:sp>
      <p:sp>
        <p:nvSpPr>
          <p:cNvPr id="4" name="Slide Number Placeholder 3">
            <a:extLst>
              <a:ext uri="{FF2B5EF4-FFF2-40B4-BE49-F238E27FC236}">
                <a16:creationId xmlns:a16="http://schemas.microsoft.com/office/drawing/2014/main" id="{079491AE-415C-5B08-4EC7-48B6B226715B}"/>
              </a:ext>
            </a:extLst>
          </p:cNvPr>
          <p:cNvSpPr>
            <a:spLocks noGrp="1"/>
          </p:cNvSpPr>
          <p:nvPr>
            <p:ph type="sldNum" sz="quarter" idx="10"/>
          </p:nvPr>
        </p:nvSpPr>
        <p:spPr/>
        <p:txBody>
          <a:bodyPr/>
          <a:lstStyle/>
          <a:p>
            <a:fld id="{ABBEE3BA-F264-1746-880E-39AD601DF2B1}" type="slidenum">
              <a:rPr lang="en-US" smtClean="0"/>
              <a:t>31</a:t>
            </a:fld>
            <a:endParaRPr lang="en-US"/>
          </a:p>
        </p:txBody>
      </p:sp>
      <p:graphicFrame>
        <p:nvGraphicFramePr>
          <p:cNvPr id="5" name="Object 2">
            <a:extLst>
              <a:ext uri="{FF2B5EF4-FFF2-40B4-BE49-F238E27FC236}">
                <a16:creationId xmlns:a16="http://schemas.microsoft.com/office/drawing/2014/main" id="{3A840AB6-F38C-B108-C37D-4A09439C24AC}"/>
              </a:ext>
            </a:extLst>
          </p:cNvPr>
          <p:cNvGraphicFramePr>
            <a:graphicFrameLocks noChangeAspect="1"/>
          </p:cNvGraphicFramePr>
          <p:nvPr>
            <p:extLst>
              <p:ext uri="{D42A27DB-BD31-4B8C-83A1-F6EECF244321}">
                <p14:modId xmlns:p14="http://schemas.microsoft.com/office/powerpoint/2010/main" val="4199982564"/>
              </p:ext>
            </p:extLst>
          </p:nvPr>
        </p:nvGraphicFramePr>
        <p:xfrm>
          <a:off x="5321174" y="1021899"/>
          <a:ext cx="3236086" cy="2777679"/>
        </p:xfrm>
        <a:graphic>
          <a:graphicData uri="http://schemas.openxmlformats.org/presentationml/2006/ole">
            <mc:AlternateContent xmlns:mc="http://schemas.openxmlformats.org/markup-compatibility/2006">
              <mc:Choice xmlns:v="urn:schemas-microsoft-com:vml" Requires="v">
                <p:oleObj name="Document" r:id="rId3" imgW="3136900" imgH="2908300" progId="Word.Document.8">
                  <p:embed/>
                </p:oleObj>
              </mc:Choice>
              <mc:Fallback>
                <p:oleObj name="Document" r:id="rId3" imgW="3136900" imgH="2908300" progId="Word.Document.8">
                  <p:embed/>
                  <p:pic>
                    <p:nvPicPr>
                      <p:cNvPr id="27651" name="Object 2">
                        <a:extLst>
                          <a:ext uri="{FF2B5EF4-FFF2-40B4-BE49-F238E27FC236}">
                            <a16:creationId xmlns:a16="http://schemas.microsoft.com/office/drawing/2014/main" id="{C91380F9-08E9-8057-EEDD-05B98D31EE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1174" y="1021899"/>
                        <a:ext cx="3236086" cy="2777679"/>
                      </a:xfrm>
                      <a:prstGeom prst="rect">
                        <a:avLst/>
                      </a:prstGeom>
                      <a:noFill/>
                      <a:ln>
                        <a:noFill/>
                      </a:ln>
                      <a:effectLst/>
                    </p:spPr>
                  </p:pic>
                </p:oleObj>
              </mc:Fallback>
            </mc:AlternateContent>
          </a:graphicData>
        </a:graphic>
      </p:graphicFrame>
      <p:pic>
        <p:nvPicPr>
          <p:cNvPr id="7" name="Picture 6" descr="A screenshot of a graph&#10;&#10;Description automatically generated">
            <a:extLst>
              <a:ext uri="{FF2B5EF4-FFF2-40B4-BE49-F238E27FC236}">
                <a16:creationId xmlns:a16="http://schemas.microsoft.com/office/drawing/2014/main" id="{2E51D3AA-4C94-CD5A-E3B0-2E1216B3614E}"/>
              </a:ext>
            </a:extLst>
          </p:cNvPr>
          <p:cNvPicPr>
            <a:picLocks noChangeAspect="1"/>
          </p:cNvPicPr>
          <p:nvPr/>
        </p:nvPicPr>
        <p:blipFill>
          <a:blip r:embed="rId5"/>
          <a:stretch>
            <a:fillRect/>
          </a:stretch>
        </p:blipFill>
        <p:spPr>
          <a:xfrm>
            <a:off x="457200" y="3429000"/>
            <a:ext cx="4472940" cy="1480872"/>
          </a:xfrm>
          <a:prstGeom prst="rect">
            <a:avLst/>
          </a:prstGeom>
        </p:spPr>
      </p:pic>
      <p:sp>
        <p:nvSpPr>
          <p:cNvPr id="8" name="Content Placeholder 2">
            <a:extLst>
              <a:ext uri="{FF2B5EF4-FFF2-40B4-BE49-F238E27FC236}">
                <a16:creationId xmlns:a16="http://schemas.microsoft.com/office/drawing/2014/main" id="{6296FB39-6D24-603A-975E-81A263880890}"/>
              </a:ext>
            </a:extLst>
          </p:cNvPr>
          <p:cNvSpPr txBox="1">
            <a:spLocks/>
          </p:cNvSpPr>
          <p:nvPr/>
        </p:nvSpPr>
        <p:spPr bwMode="auto">
          <a:xfrm>
            <a:off x="457200" y="2738055"/>
            <a:ext cx="4114800" cy="69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57213" indent="-214313" algn="l" rtl="0" eaLnBrk="1" fontAlgn="base" hangingPunct="1">
              <a:spcBef>
                <a:spcPct val="20000"/>
              </a:spcBef>
              <a:spcAft>
                <a:spcPct val="0"/>
              </a:spcAft>
              <a:buChar char="–"/>
              <a:defRPr sz="18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57250" indent="-171450" algn="l" rtl="0" eaLnBrk="1" fontAlgn="base" hangingPunct="1">
              <a:spcBef>
                <a:spcPct val="20000"/>
              </a:spcBef>
              <a:spcAft>
                <a:spcPct val="0"/>
              </a:spcAft>
              <a:buChar char="•"/>
              <a:defRPr sz="16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2001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5430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rtl="0" eaLnBrk="1" fontAlgn="base" hangingPunct="1">
              <a:spcBef>
                <a:spcPct val="20000"/>
              </a:spcBef>
              <a:spcAft>
                <a:spcPct val="0"/>
              </a:spcAft>
              <a:buChar char="»"/>
              <a:defRPr sz="1500">
                <a:solidFill>
                  <a:schemeClr val="tx1"/>
                </a:solidFill>
                <a:latin typeface="+mn-lt"/>
                <a:cs typeface="+mn-cs"/>
              </a:defRPr>
            </a:lvl6pPr>
            <a:lvl7pPr marL="2228850" indent="-171450" algn="l" rtl="0" eaLnBrk="1" fontAlgn="base" hangingPunct="1">
              <a:spcBef>
                <a:spcPct val="20000"/>
              </a:spcBef>
              <a:spcAft>
                <a:spcPct val="0"/>
              </a:spcAft>
              <a:buChar char="»"/>
              <a:defRPr sz="1500">
                <a:solidFill>
                  <a:schemeClr val="tx1"/>
                </a:solidFill>
                <a:latin typeface="+mn-lt"/>
                <a:cs typeface="+mn-cs"/>
              </a:defRPr>
            </a:lvl7pPr>
            <a:lvl8pPr marL="2571750" indent="-171450" algn="l" rtl="0" eaLnBrk="1" fontAlgn="base" hangingPunct="1">
              <a:spcBef>
                <a:spcPct val="20000"/>
              </a:spcBef>
              <a:spcAft>
                <a:spcPct val="0"/>
              </a:spcAft>
              <a:buChar char="»"/>
              <a:defRPr sz="1500">
                <a:solidFill>
                  <a:schemeClr val="tx1"/>
                </a:solidFill>
                <a:latin typeface="+mn-lt"/>
                <a:cs typeface="+mn-cs"/>
              </a:defRPr>
            </a:lvl8pPr>
            <a:lvl9pPr marL="2914650" indent="-171450" algn="l" rtl="0" eaLnBrk="1" fontAlgn="base" hangingPunct="1">
              <a:spcBef>
                <a:spcPct val="20000"/>
              </a:spcBef>
              <a:spcAft>
                <a:spcPct val="0"/>
              </a:spcAft>
              <a:buChar char="»"/>
              <a:defRPr sz="1500">
                <a:solidFill>
                  <a:schemeClr val="tx1"/>
                </a:solidFill>
                <a:latin typeface="+mn-lt"/>
                <a:cs typeface="+mn-cs"/>
              </a:defRPr>
            </a:lvl9pPr>
          </a:lstStyle>
          <a:p>
            <a:pPr>
              <a:buClrTx/>
            </a:pPr>
            <a:r>
              <a:rPr lang="en-US" kern="0" dirty="0"/>
              <a:t>But then….</a:t>
            </a:r>
          </a:p>
        </p:txBody>
      </p:sp>
      <p:sp>
        <p:nvSpPr>
          <p:cNvPr id="9" name="Content Placeholder 2">
            <a:extLst>
              <a:ext uri="{FF2B5EF4-FFF2-40B4-BE49-F238E27FC236}">
                <a16:creationId xmlns:a16="http://schemas.microsoft.com/office/drawing/2014/main" id="{315392CE-5F12-3586-4E9F-D1AD4174B3DE}"/>
              </a:ext>
            </a:extLst>
          </p:cNvPr>
          <p:cNvSpPr txBox="1">
            <a:spLocks/>
          </p:cNvSpPr>
          <p:nvPr/>
        </p:nvSpPr>
        <p:spPr bwMode="auto">
          <a:xfrm>
            <a:off x="1824037" y="5376473"/>
            <a:ext cx="5495925" cy="919255"/>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57213" indent="-214313" algn="l" rtl="0" eaLnBrk="1" fontAlgn="base" hangingPunct="1">
              <a:spcBef>
                <a:spcPct val="20000"/>
              </a:spcBef>
              <a:spcAft>
                <a:spcPct val="0"/>
              </a:spcAft>
              <a:buChar char="–"/>
              <a:defRPr sz="18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57250" indent="-171450" algn="l" rtl="0" eaLnBrk="1" fontAlgn="base" hangingPunct="1">
              <a:spcBef>
                <a:spcPct val="20000"/>
              </a:spcBef>
              <a:spcAft>
                <a:spcPct val="0"/>
              </a:spcAft>
              <a:buChar char="•"/>
              <a:defRPr sz="16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2001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5430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rtl="0" eaLnBrk="1" fontAlgn="base" hangingPunct="1">
              <a:spcBef>
                <a:spcPct val="20000"/>
              </a:spcBef>
              <a:spcAft>
                <a:spcPct val="0"/>
              </a:spcAft>
              <a:buChar char="»"/>
              <a:defRPr sz="1500">
                <a:solidFill>
                  <a:schemeClr val="tx1"/>
                </a:solidFill>
                <a:latin typeface="+mn-lt"/>
                <a:cs typeface="+mn-cs"/>
              </a:defRPr>
            </a:lvl6pPr>
            <a:lvl7pPr marL="2228850" indent="-171450" algn="l" rtl="0" eaLnBrk="1" fontAlgn="base" hangingPunct="1">
              <a:spcBef>
                <a:spcPct val="20000"/>
              </a:spcBef>
              <a:spcAft>
                <a:spcPct val="0"/>
              </a:spcAft>
              <a:buChar char="»"/>
              <a:defRPr sz="1500">
                <a:solidFill>
                  <a:schemeClr val="tx1"/>
                </a:solidFill>
                <a:latin typeface="+mn-lt"/>
                <a:cs typeface="+mn-cs"/>
              </a:defRPr>
            </a:lvl7pPr>
            <a:lvl8pPr marL="2571750" indent="-171450" algn="l" rtl="0" eaLnBrk="1" fontAlgn="base" hangingPunct="1">
              <a:spcBef>
                <a:spcPct val="20000"/>
              </a:spcBef>
              <a:spcAft>
                <a:spcPct val="0"/>
              </a:spcAft>
              <a:buChar char="»"/>
              <a:defRPr sz="1500">
                <a:solidFill>
                  <a:schemeClr val="tx1"/>
                </a:solidFill>
                <a:latin typeface="+mn-lt"/>
                <a:cs typeface="+mn-cs"/>
              </a:defRPr>
            </a:lvl8pPr>
            <a:lvl9pPr marL="2914650" indent="-171450" algn="l" rtl="0" eaLnBrk="1" fontAlgn="base" hangingPunct="1">
              <a:spcBef>
                <a:spcPct val="20000"/>
              </a:spcBef>
              <a:spcAft>
                <a:spcPct val="0"/>
              </a:spcAft>
              <a:buChar char="»"/>
              <a:defRPr sz="1500">
                <a:solidFill>
                  <a:schemeClr val="tx1"/>
                </a:solidFill>
                <a:latin typeface="+mn-lt"/>
                <a:cs typeface="+mn-cs"/>
              </a:defRPr>
            </a:lvl9pPr>
          </a:lstStyle>
          <a:p>
            <a:pPr marL="0" indent="0" algn="ctr">
              <a:buClrTx/>
              <a:buNone/>
            </a:pPr>
            <a:r>
              <a:rPr lang="en-US" sz="1600" kern="0" dirty="0"/>
              <a:t>We ended up winning the first year prize, but we had no idea at the time how this move would change the competition (and really all of machine learning)</a:t>
            </a:r>
          </a:p>
        </p:txBody>
      </p:sp>
    </p:spTree>
    <p:extLst>
      <p:ext uri="{BB962C8B-B14F-4D97-AF65-F5344CB8AC3E}">
        <p14:creationId xmlns:p14="http://schemas.microsoft.com/office/powerpoint/2010/main" val="370507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EE0C3E62-E11D-BA64-DB03-7E93C564A791}"/>
              </a:ext>
            </a:extLst>
          </p:cNvPr>
          <p:cNvSpPr>
            <a:spLocks noGrp="1"/>
          </p:cNvSpPr>
          <p:nvPr>
            <p:ph type="title"/>
          </p:nvPr>
        </p:nvSpPr>
        <p:spPr/>
        <p:txBody>
          <a:bodyPr/>
          <a:lstStyle/>
          <a:p>
            <a:r>
              <a:rPr lang="en-US" altLang="en-US">
                <a:ea typeface="ＭＳ Ｐゴシック" panose="020B0600070205080204" pitchFamily="34" charset="-128"/>
              </a:rPr>
              <a:t>So The Drama</a:t>
            </a:r>
          </a:p>
        </p:txBody>
      </p:sp>
      <p:sp>
        <p:nvSpPr>
          <p:cNvPr id="34818" name="Content Placeholder 2">
            <a:extLst>
              <a:ext uri="{FF2B5EF4-FFF2-40B4-BE49-F238E27FC236}">
                <a16:creationId xmlns:a16="http://schemas.microsoft.com/office/drawing/2014/main" id="{0A39A281-E8C9-D651-0D93-F4FD338A8C69}"/>
              </a:ext>
            </a:extLst>
          </p:cNvPr>
          <p:cNvSpPr>
            <a:spLocks noGrp="1"/>
          </p:cNvSpPr>
          <p:nvPr>
            <p:ph idx="1"/>
          </p:nvPr>
        </p:nvSpPr>
        <p:spPr>
          <a:xfrm>
            <a:off x="357554" y="1348739"/>
            <a:ext cx="7704406" cy="461420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1800" dirty="0"/>
              <a:t>Timeline:</a:t>
            </a:r>
          </a:p>
          <a:p>
            <a:pPr lvl="1"/>
            <a:r>
              <a:rPr lang="en-US" altLang="en-US" dirty="0"/>
              <a:t>2008:  </a:t>
            </a:r>
            <a:r>
              <a:rPr lang="en-US" altLang="en-US" dirty="0" err="1"/>
              <a:t>BellKor</a:t>
            </a:r>
            <a:r>
              <a:rPr lang="en-US" altLang="en-US" dirty="0"/>
              <a:t> merges with </a:t>
            </a:r>
            <a:r>
              <a:rPr lang="en-US" altLang="en-US" dirty="0" err="1"/>
              <a:t>BigChaos</a:t>
            </a:r>
            <a:r>
              <a:rPr lang="en-US" altLang="en-US" dirty="0"/>
              <a:t> to win 2nd $50K Progress Prize (9.4%)</a:t>
            </a:r>
          </a:p>
          <a:p>
            <a:pPr lvl="1"/>
            <a:r>
              <a:rPr lang="en-US" altLang="en-US" dirty="0"/>
              <a:t>2009: </a:t>
            </a:r>
            <a:r>
              <a:rPr lang="en-US" altLang="en-US" dirty="0" err="1"/>
              <a:t>BellKor</a:t>
            </a:r>
            <a:r>
              <a:rPr lang="en-US" altLang="en-US" dirty="0"/>
              <a:t>, Big Chaos and Pragmatic Theory merge and passing 10% threshold</a:t>
            </a:r>
          </a:p>
          <a:p>
            <a:pPr lvl="2"/>
            <a:r>
              <a:rPr lang="en-US" altLang="en-US" dirty="0"/>
              <a:t>This begins 30 day </a:t>
            </a:r>
            <a:r>
              <a:rPr lang="ja-JP" altLang="en-US"/>
              <a:t>‘</a:t>
            </a:r>
            <a:r>
              <a:rPr lang="en-US" altLang="ja-JP" dirty="0"/>
              <a:t>last call</a:t>
            </a:r>
            <a:r>
              <a:rPr lang="ja-JP" altLang="en-US"/>
              <a:t>’</a:t>
            </a:r>
            <a:r>
              <a:rPr lang="en-US" altLang="ja-JP" dirty="0"/>
              <a:t> period.</a:t>
            </a:r>
          </a:p>
          <a:p>
            <a:pPr lvl="1"/>
            <a:r>
              <a:rPr lang="en-US" altLang="en-US" dirty="0"/>
              <a:t>July 25, 2009  (25 hours left):</a:t>
            </a:r>
          </a:p>
          <a:p>
            <a:pPr lvl="2"/>
            <a:r>
              <a:rPr lang="en-US" altLang="en-US" dirty="0"/>
              <a:t>We crawl up to 10.08%...</a:t>
            </a:r>
          </a:p>
          <a:p>
            <a:pPr lvl="2"/>
            <a:r>
              <a:rPr lang="en-US" altLang="en-US" dirty="0"/>
              <a:t>The Ensemble, a coalition of </a:t>
            </a:r>
            <a:r>
              <a:rPr lang="en-US" altLang="en-US" i="1" dirty="0"/>
              <a:t>23 independent teams</a:t>
            </a:r>
            <a:r>
              <a:rPr lang="en-US" altLang="en-US" dirty="0"/>
              <a:t>, combine to pass us on the public leaderboard</a:t>
            </a:r>
          </a:p>
          <a:p>
            <a:pPr marL="685800" lvl="2" indent="0">
              <a:buNone/>
            </a:pPr>
            <a:endParaRPr lang="en-US" altLang="en-US" dirty="0"/>
          </a:p>
        </p:txBody>
      </p:sp>
      <p:sp>
        <p:nvSpPr>
          <p:cNvPr id="34819" name="Slide Number Placeholder 4">
            <a:extLst>
              <a:ext uri="{FF2B5EF4-FFF2-40B4-BE49-F238E27FC236}">
                <a16:creationId xmlns:a16="http://schemas.microsoft.com/office/drawing/2014/main" id="{2C0CAB2C-6FC0-B0AD-1F64-98D2775AC113}"/>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0031CBD7-F902-7847-9BAC-63E9D13F6938}" type="slidenum">
              <a:rPr lang="en-US" altLang="en-US" smtClean="0"/>
              <a:pPr/>
              <a:t>32</a:t>
            </a:fld>
            <a:endParaRPr lang="en-US" altLang="en-US" sz="1292"/>
          </a:p>
        </p:txBody>
      </p:sp>
      <p:pic>
        <p:nvPicPr>
          <p:cNvPr id="3" name="Picture 2" descr="A screenshot of a computer screen&#10;&#10;Description automatically generated">
            <a:extLst>
              <a:ext uri="{FF2B5EF4-FFF2-40B4-BE49-F238E27FC236}">
                <a16:creationId xmlns:a16="http://schemas.microsoft.com/office/drawing/2014/main" id="{E5EB3775-8287-EC86-B09D-FC6B9F8CA8FE}"/>
              </a:ext>
            </a:extLst>
          </p:cNvPr>
          <p:cNvPicPr>
            <a:picLocks noChangeAspect="1"/>
          </p:cNvPicPr>
          <p:nvPr/>
        </p:nvPicPr>
        <p:blipFill>
          <a:blip r:embed="rId3"/>
          <a:stretch>
            <a:fillRect/>
          </a:stretch>
        </p:blipFill>
        <p:spPr>
          <a:xfrm>
            <a:off x="3916680" y="4254755"/>
            <a:ext cx="4602480" cy="2076728"/>
          </a:xfrm>
          <a:prstGeom prst="rect">
            <a:avLst/>
          </a:prstGeom>
        </p:spPr>
      </p:pic>
      <p:sp>
        <p:nvSpPr>
          <p:cNvPr id="5" name="TextBox 4">
            <a:extLst>
              <a:ext uri="{FF2B5EF4-FFF2-40B4-BE49-F238E27FC236}">
                <a16:creationId xmlns:a16="http://schemas.microsoft.com/office/drawing/2014/main" id="{AE424CD3-4589-6BE1-5389-4490632736A2}"/>
              </a:ext>
            </a:extLst>
          </p:cNvPr>
          <p:cNvSpPr txBox="1"/>
          <p:nvPr/>
        </p:nvSpPr>
        <p:spPr>
          <a:xfrm>
            <a:off x="2268562" y="5155318"/>
            <a:ext cx="706755" cy="707886"/>
          </a:xfrm>
          <a:prstGeom prst="rect">
            <a:avLst/>
          </a:prstGeom>
          <a:noFill/>
        </p:spPr>
        <p:txBody>
          <a:bodyPr wrap="square">
            <a:spAutoFit/>
          </a:bodyPr>
          <a:lstStyle/>
          <a:p>
            <a:pPr>
              <a:buNone/>
            </a:pPr>
            <a:r>
              <a:rPr lang="en-US" sz="4000" dirty="0">
                <a:effectLst/>
                <a:latin typeface="Apple Color Emoji" pitchFamily="2" charset="0"/>
              </a:rPr>
              <a:t>😱</a:t>
            </a:r>
          </a:p>
        </p:txBody>
      </p:sp>
      <p:pic>
        <p:nvPicPr>
          <p:cNvPr id="2050" name="Picture 2" descr="Kim Possible Movie: So the Drama | Kim Possible Wiki | Fandom">
            <a:extLst>
              <a:ext uri="{FF2B5EF4-FFF2-40B4-BE49-F238E27FC236}">
                <a16:creationId xmlns:a16="http://schemas.microsoft.com/office/drawing/2014/main" id="{094AA14F-D80E-8F40-F1E7-C441CFC7DA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6546" y="128557"/>
            <a:ext cx="988029" cy="14743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81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818">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8">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8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Number Placeholder 5">
            <a:extLst>
              <a:ext uri="{FF2B5EF4-FFF2-40B4-BE49-F238E27FC236}">
                <a16:creationId xmlns:a16="http://schemas.microsoft.com/office/drawing/2014/main" id="{1E7E32DD-0219-C505-8492-388B3A783ECB}"/>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0031CBD7-F902-7847-9BAC-63E9D13F6938}" type="slidenum">
              <a:rPr lang="en-US" altLang="en-US" smtClean="0"/>
              <a:pPr/>
              <a:t>33</a:t>
            </a:fld>
            <a:endParaRPr lang="en-US" altLang="en-US" sz="1292"/>
          </a:p>
        </p:txBody>
      </p:sp>
      <p:sp>
        <p:nvSpPr>
          <p:cNvPr id="36866" name="Rectangle 2">
            <a:extLst>
              <a:ext uri="{FF2B5EF4-FFF2-40B4-BE49-F238E27FC236}">
                <a16:creationId xmlns:a16="http://schemas.microsoft.com/office/drawing/2014/main" id="{B31CFB36-7713-3B73-BAD1-759F4D909F5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Test Set Results</a:t>
            </a:r>
          </a:p>
        </p:txBody>
      </p:sp>
      <p:sp>
        <p:nvSpPr>
          <p:cNvPr id="63492" name="Rectangle 3">
            <a:extLst>
              <a:ext uri="{FF2B5EF4-FFF2-40B4-BE49-F238E27FC236}">
                <a16:creationId xmlns:a16="http://schemas.microsoft.com/office/drawing/2014/main" id="{C7018910-61D0-72D3-61B2-E06C090675B1}"/>
              </a:ext>
            </a:extLst>
          </p:cNvPr>
          <p:cNvSpPr>
            <a:spLocks noGrp="1" noChangeArrowheads="1"/>
          </p:cNvSpPr>
          <p:nvPr>
            <p:ph type="body" idx="1"/>
          </p:nvPr>
        </p:nvSpPr>
        <p:spPr>
          <a:xfrm>
            <a:off x="685800" y="1529861"/>
            <a:ext cx="5081954" cy="4501662"/>
          </a:xfrm>
        </p:spPr>
        <p:txBody>
          <a:bodyPr/>
          <a:lstStyle/>
          <a:p>
            <a:pPr eaLnBrk="1" hangingPunct="1"/>
            <a:r>
              <a:rPr lang="en-US" altLang="en-US" sz="1846" dirty="0" err="1">
                <a:ea typeface="ＭＳ Ｐゴシック" panose="020B0600070205080204" pitchFamily="34" charset="-128"/>
              </a:rPr>
              <a:t>BellKor</a:t>
            </a:r>
            <a:r>
              <a:rPr lang="ja-JP" altLang="en-US" sz="1846">
                <a:ea typeface="ＭＳ Ｐゴシック" panose="020B0600070205080204" pitchFamily="34" charset="-128"/>
              </a:rPr>
              <a:t>’</a:t>
            </a:r>
            <a:r>
              <a:rPr lang="en-US" altLang="ja-JP" sz="1846" dirty="0">
                <a:ea typeface="ＭＳ Ｐゴシック" panose="020B0600070205080204" pitchFamily="34" charset="-128"/>
              </a:rPr>
              <a:t>s Pragmatic Theory:   0.8567</a:t>
            </a:r>
          </a:p>
          <a:p>
            <a:pPr eaLnBrk="1" hangingPunct="1"/>
            <a:r>
              <a:rPr lang="en-US" altLang="en-US" sz="1846" dirty="0">
                <a:ea typeface="ＭＳ Ｐゴシック" panose="020B0600070205080204" pitchFamily="34" charset="-128"/>
              </a:rPr>
              <a:t>The Ensemble:                      0.8567</a:t>
            </a:r>
          </a:p>
          <a:p>
            <a:pPr eaLnBrk="1" hangingPunct="1"/>
            <a:endParaRPr lang="en-US" altLang="en-US" sz="1846" dirty="0">
              <a:ea typeface="ＭＳ Ｐゴシック" panose="020B0600070205080204" pitchFamily="34" charset="-128"/>
            </a:endParaRPr>
          </a:p>
          <a:p>
            <a:pPr eaLnBrk="1" hangingPunct="1"/>
            <a:r>
              <a:rPr lang="en-US" altLang="en-US" sz="1846" dirty="0">
                <a:ea typeface="ＭＳ Ｐゴシック" panose="020B0600070205080204" pitchFamily="34" charset="-128"/>
              </a:rPr>
              <a:t>Tie breaker was submission date/time</a:t>
            </a:r>
          </a:p>
          <a:p>
            <a:pPr lvl="2" eaLnBrk="1" hangingPunct="1"/>
            <a:r>
              <a:rPr lang="en-US" altLang="en-US" sz="1477" dirty="0">
                <a:ea typeface="ＭＳ Ｐゴシック" panose="020B0600070205080204" pitchFamily="34" charset="-128"/>
              </a:rPr>
              <a:t>We won by 20 minutes!</a:t>
            </a:r>
          </a:p>
          <a:p>
            <a:pPr eaLnBrk="1" hangingPunct="1">
              <a:buFontTx/>
              <a:buNone/>
            </a:pPr>
            <a:endParaRPr lang="en-US" altLang="en-US" sz="1846" dirty="0">
              <a:ea typeface="ＭＳ Ｐゴシック" panose="020B0600070205080204" pitchFamily="34" charset="-128"/>
            </a:endParaRPr>
          </a:p>
          <a:p>
            <a:pPr marL="0" indent="0" eaLnBrk="1" hangingPunct="1">
              <a:buNone/>
            </a:pPr>
            <a:endParaRPr lang="en-US" altLang="en-US" sz="1846" dirty="0">
              <a:ea typeface="ＭＳ Ｐゴシック" panose="020B0600070205080204" pitchFamily="34" charset="-128"/>
            </a:endParaRPr>
          </a:p>
          <a:p>
            <a:pPr eaLnBrk="1" hangingPunct="1"/>
            <a:r>
              <a:rPr lang="en-US" altLang="en-US" sz="1846" dirty="0">
                <a:ea typeface="ＭＳ Ｐゴシック" panose="020B0600070205080204" pitchFamily="34" charset="-128"/>
              </a:rPr>
              <a:t>Note: a combination of BPC (10.06%) and Ensemble (10.06%) scores results in a 10.19% improvement</a:t>
            </a:r>
          </a:p>
          <a:p>
            <a:pPr eaLnBrk="1" hangingPunct="1"/>
            <a:endParaRPr lang="en-US" altLang="en-US" sz="1846" dirty="0">
              <a:ea typeface="ＭＳ Ｐゴシック" panose="020B0600070205080204" pitchFamily="34" charset="-128"/>
            </a:endParaRPr>
          </a:p>
          <a:p>
            <a:pPr eaLnBrk="1" hangingPunct="1"/>
            <a:endParaRPr lang="en-US" altLang="en-US" sz="1846" dirty="0">
              <a:ea typeface="ＭＳ Ｐゴシック" panose="020B0600070205080204" pitchFamily="34" charset="-128"/>
            </a:endParaRPr>
          </a:p>
          <a:p>
            <a:pPr eaLnBrk="1" hangingPunct="1"/>
            <a:endParaRPr lang="en-US" altLang="en-US" sz="1846" dirty="0">
              <a:ea typeface="ＭＳ Ｐゴシック" panose="020B0600070205080204" pitchFamily="34" charset="-128"/>
            </a:endParaRPr>
          </a:p>
          <a:p>
            <a:pPr eaLnBrk="1" hangingPunct="1"/>
            <a:endParaRPr lang="en-US" altLang="en-US" sz="1846" dirty="0">
              <a:ea typeface="ＭＳ Ｐゴシック" panose="020B0600070205080204" pitchFamily="34" charset="-128"/>
            </a:endParaRPr>
          </a:p>
          <a:p>
            <a:pPr eaLnBrk="1" hangingPunct="1">
              <a:buFontTx/>
              <a:buNone/>
            </a:pPr>
            <a:endParaRPr lang="en-US" altLang="en-US" sz="1846" dirty="0">
              <a:ea typeface="ＭＳ Ｐゴシック" panose="020B0600070205080204" pitchFamily="34" charset="-128"/>
            </a:endParaRPr>
          </a:p>
        </p:txBody>
      </p:sp>
      <p:pic>
        <p:nvPicPr>
          <p:cNvPr id="36869" name="Picture 3" descr="20090921_NETFLIX_ATT_141.jpg">
            <a:extLst>
              <a:ext uri="{FF2B5EF4-FFF2-40B4-BE49-F238E27FC236}">
                <a16:creationId xmlns:a16="http://schemas.microsoft.com/office/drawing/2014/main" id="{497E03FD-FB8A-D10E-7B93-BA072B3488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6804" y="1740291"/>
            <a:ext cx="3376246" cy="2250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A78E718-0D12-9DD3-8D4A-6D85D8853EA6}"/>
              </a:ext>
            </a:extLst>
          </p:cNvPr>
          <p:cNvSpPr txBox="1"/>
          <p:nvPr/>
        </p:nvSpPr>
        <p:spPr>
          <a:xfrm>
            <a:off x="2064434" y="5463540"/>
            <a:ext cx="4975860" cy="411480"/>
          </a:xfrm>
          <a:prstGeom prst="rect">
            <a:avLst/>
          </a:prstGeom>
          <a:solidFill>
            <a:schemeClr val="accent5"/>
          </a:solid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ensembles of ensembles of ensembles…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3492">
                                            <p:txEl>
                                              <p:pRg st="0" end="0"/>
                                            </p:txEl>
                                          </p:spTgt>
                                        </p:tgtEl>
                                        <p:attrNameLst>
                                          <p:attrName>style.visibility</p:attrName>
                                        </p:attrNameLst>
                                      </p:cBhvr>
                                      <p:to>
                                        <p:strVal val="visible"/>
                                      </p:to>
                                    </p:set>
                                    <p:animEffect transition="in" filter="fade">
                                      <p:cBhvr>
                                        <p:cTn id="7" dur="500"/>
                                        <p:tgtEl>
                                          <p:spTgt spid="6349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3492">
                                            <p:txEl>
                                              <p:pRg st="1" end="1"/>
                                            </p:txEl>
                                          </p:spTgt>
                                        </p:tgtEl>
                                        <p:attrNameLst>
                                          <p:attrName>style.visibility</p:attrName>
                                        </p:attrNameLst>
                                      </p:cBhvr>
                                      <p:to>
                                        <p:strVal val="visible"/>
                                      </p:to>
                                    </p:set>
                                    <p:animEffect transition="in" filter="fade">
                                      <p:cBhvr>
                                        <p:cTn id="12" dur="500"/>
                                        <p:tgtEl>
                                          <p:spTgt spid="6349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3492">
                                            <p:txEl>
                                              <p:pRg st="3" end="3"/>
                                            </p:txEl>
                                          </p:spTgt>
                                        </p:tgtEl>
                                        <p:attrNameLst>
                                          <p:attrName>style.visibility</p:attrName>
                                        </p:attrNameLst>
                                      </p:cBhvr>
                                      <p:to>
                                        <p:strVal val="visible"/>
                                      </p:to>
                                    </p:set>
                                    <p:animEffect transition="in" filter="fade">
                                      <p:cBhvr>
                                        <p:cTn id="17" dur="500"/>
                                        <p:tgtEl>
                                          <p:spTgt spid="63492">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3492">
                                            <p:txEl>
                                              <p:pRg st="4" end="4"/>
                                            </p:txEl>
                                          </p:spTgt>
                                        </p:tgtEl>
                                        <p:attrNameLst>
                                          <p:attrName>style.visibility</p:attrName>
                                        </p:attrNameLst>
                                      </p:cBhvr>
                                      <p:to>
                                        <p:strVal val="visible"/>
                                      </p:to>
                                    </p:set>
                                    <p:animEffect transition="in" filter="fade">
                                      <p:cBhvr>
                                        <p:cTn id="20" dur="500"/>
                                        <p:tgtEl>
                                          <p:spTgt spid="63492">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68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3492">
                                            <p:txEl>
                                              <p:pRg st="7" end="7"/>
                                            </p:txEl>
                                          </p:spTgt>
                                        </p:tgtEl>
                                        <p:attrNameLst>
                                          <p:attrName>style.visibility</p:attrName>
                                        </p:attrNameLst>
                                      </p:cBhvr>
                                      <p:to>
                                        <p:strVal val="visible"/>
                                      </p:to>
                                    </p:set>
                                    <p:animEffect transition="in" filter="fade">
                                      <p:cBhvr>
                                        <p:cTn id="29" dur="500"/>
                                        <p:tgtEl>
                                          <p:spTgt spid="63492">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build="p" bldLvl="2"/>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6E286B39-E446-F67C-6125-29C13BE193F8}"/>
              </a:ext>
            </a:extLst>
          </p:cNvPr>
          <p:cNvSpPr>
            <a:spLocks noGrp="1"/>
          </p:cNvSpPr>
          <p:nvPr>
            <p:ph type="title"/>
          </p:nvPr>
        </p:nvSpPr>
        <p:spPr/>
        <p:txBody>
          <a:bodyPr/>
          <a:lstStyle/>
          <a:p>
            <a:r>
              <a:rPr lang="en-US" altLang="en-US">
                <a:ea typeface="ＭＳ Ｐゴシック" panose="020B0600070205080204" pitchFamily="34" charset="-128"/>
              </a:rPr>
              <a:t>Our Approach</a:t>
            </a:r>
          </a:p>
        </p:txBody>
      </p:sp>
      <p:sp>
        <p:nvSpPr>
          <p:cNvPr id="37890" name="Content Placeholder 2">
            <a:extLst>
              <a:ext uri="{FF2B5EF4-FFF2-40B4-BE49-F238E27FC236}">
                <a16:creationId xmlns:a16="http://schemas.microsoft.com/office/drawing/2014/main" id="{6040FF60-1FC4-BB95-47EA-0E51025F83B5}"/>
              </a:ext>
            </a:extLst>
          </p:cNvPr>
          <p:cNvSpPr>
            <a:spLocks noGrp="1"/>
          </p:cNvSpPr>
          <p:nvPr>
            <p:ph idx="1"/>
          </p:nvPr>
        </p:nvSpPr>
        <p:spPr>
          <a:xfrm>
            <a:off x="716280" y="980049"/>
            <a:ext cx="7871460" cy="4696851"/>
          </a:xfrm>
        </p:spPr>
        <p:txBody>
          <a:bodyPr/>
          <a:lstStyle/>
          <a:p>
            <a:r>
              <a:rPr lang="en-US" altLang="en-US" sz="2585" dirty="0">
                <a:ea typeface="ＭＳ Ｐゴシック" panose="020B0600070205080204" pitchFamily="34" charset="-128"/>
              </a:rPr>
              <a:t>Our Prize winning solutions were an ensemble of many separate solution sets</a:t>
            </a:r>
          </a:p>
          <a:p>
            <a:pPr lvl="2"/>
            <a:r>
              <a:rPr lang="en-US" altLang="en-US" sz="1846" dirty="0">
                <a:ea typeface="ＭＳ Ｐゴシック" panose="020B0600070205080204" pitchFamily="34" charset="-128"/>
              </a:rPr>
              <a:t>Progress Prize 2007: 103 models</a:t>
            </a:r>
          </a:p>
          <a:p>
            <a:pPr lvl="2"/>
            <a:r>
              <a:rPr lang="en-US" altLang="en-US" sz="1846" dirty="0">
                <a:ea typeface="ＭＳ Ｐゴシック" panose="020B0600070205080204" pitchFamily="34" charset="-128"/>
              </a:rPr>
              <a:t>Progress Prize 2008 (w/Big Chaos): 205 models</a:t>
            </a:r>
          </a:p>
          <a:p>
            <a:pPr lvl="2"/>
            <a:r>
              <a:rPr lang="en-US" altLang="en-US" sz="1846" dirty="0">
                <a:ea typeface="ＭＳ Ｐゴシック" panose="020B0600070205080204" pitchFamily="34" charset="-128"/>
              </a:rPr>
              <a:t>Grand Prize 2009 (w/ BC and Pragmatic Theory):  &gt; 800 models!!</a:t>
            </a:r>
          </a:p>
          <a:p>
            <a:pPr lvl="1"/>
            <a:endParaRPr lang="en-US" altLang="en-US" sz="2215" dirty="0">
              <a:ea typeface="ＭＳ Ｐゴシック" panose="020B0600070205080204" pitchFamily="34" charset="-128"/>
            </a:endParaRPr>
          </a:p>
          <a:p>
            <a:pPr lvl="1"/>
            <a:r>
              <a:rPr lang="en-US" altLang="en-US" sz="2215" dirty="0">
                <a:ea typeface="ＭＳ Ｐゴシック" panose="020B0600070205080204" pitchFamily="34" charset="-128"/>
              </a:rPr>
              <a:t>We used all of the models we knew of:</a:t>
            </a:r>
          </a:p>
          <a:p>
            <a:pPr lvl="2"/>
            <a:r>
              <a:rPr lang="en-US" altLang="en-US" sz="1846" dirty="0">
                <a:ea typeface="ＭＳ Ｐゴシック" panose="020B0600070205080204" pitchFamily="34" charset="-128"/>
              </a:rPr>
              <a:t>Nearest Neighbors</a:t>
            </a:r>
          </a:p>
          <a:p>
            <a:pPr lvl="2"/>
            <a:r>
              <a:rPr lang="en-US" altLang="en-US" sz="1846" dirty="0">
                <a:ea typeface="ＭＳ Ｐゴシック" panose="020B0600070205080204" pitchFamily="34" charset="-128"/>
              </a:rPr>
              <a:t>Matrix Decomposition</a:t>
            </a:r>
          </a:p>
          <a:p>
            <a:pPr lvl="2"/>
            <a:r>
              <a:rPr lang="en-US" altLang="en-US" sz="1846" dirty="0">
                <a:ea typeface="ＭＳ Ｐゴシック" panose="020B0600070205080204" pitchFamily="34" charset="-128"/>
              </a:rPr>
              <a:t>Regularized regression</a:t>
            </a:r>
          </a:p>
          <a:p>
            <a:pPr lvl="2"/>
            <a:r>
              <a:rPr lang="en-US" altLang="en-US" sz="1846" dirty="0">
                <a:ea typeface="ＭＳ Ｐゴシック" panose="020B0600070205080204" pitchFamily="34" charset="-128"/>
              </a:rPr>
              <a:t>Interesting note: Content models added zero value</a:t>
            </a:r>
          </a:p>
          <a:p>
            <a:pPr lvl="1">
              <a:buFontTx/>
              <a:buNone/>
            </a:pPr>
            <a:endParaRPr lang="en-US" altLang="en-US" sz="2215" dirty="0">
              <a:ea typeface="ＭＳ Ｐゴシック" panose="020B0600070205080204" pitchFamily="34" charset="-128"/>
            </a:endParaRPr>
          </a:p>
          <a:p>
            <a:pPr lvl="1">
              <a:buNone/>
            </a:pPr>
            <a:r>
              <a:rPr lang="en-US" altLang="en-US" dirty="0">
                <a:ea typeface="ＭＳ Ｐゴシック" panose="020B0600070205080204" pitchFamily="34" charset="-128"/>
              </a:rPr>
              <a:t>Ensembles of ensembles of ensembles! </a:t>
            </a:r>
          </a:p>
          <a:p>
            <a:pPr lvl="1">
              <a:buNone/>
            </a:pPr>
            <a:endParaRPr lang="en-US" altLang="en-US" sz="1846" dirty="0">
              <a:ea typeface="ＭＳ Ｐゴシック" panose="020B0600070205080204" pitchFamily="34" charset="-128"/>
            </a:endParaRPr>
          </a:p>
        </p:txBody>
      </p:sp>
      <p:sp>
        <p:nvSpPr>
          <p:cNvPr id="37891" name="Slide Number Placeholder 3">
            <a:extLst>
              <a:ext uri="{FF2B5EF4-FFF2-40B4-BE49-F238E27FC236}">
                <a16:creationId xmlns:a16="http://schemas.microsoft.com/office/drawing/2014/main" id="{021DA8AB-D1A9-6E45-87FC-B2FD76EF08A0}"/>
              </a:ext>
            </a:extLst>
          </p:cNvPr>
          <p:cNvSpPr>
            <a:spLocks noGrp="1"/>
          </p:cNvSpPr>
          <p:nvPr>
            <p:ph type="sldNum" sz="quarter" idx="12"/>
          </p:nvPr>
        </p:nvSpPr>
        <p:spPr bwMode="auto">
          <a:xfrm>
            <a:off x="8755380" y="6400800"/>
            <a:ext cx="40767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None/>
            </a:pPr>
            <a:fld id="{0031CBD7-F902-7847-9BAC-63E9D13F6938}" type="slidenum">
              <a:rPr lang="en-US" altLang="en-US" sz="1100">
                <a:latin typeface="Tahoma" panose="020B0604030504040204" pitchFamily="34" charset="0"/>
                <a:ea typeface="ＭＳ Ｐゴシック" panose="020B0600070205080204" pitchFamily="34" charset="-128"/>
                <a:cs typeface="Tahoma" panose="020B0604030504040204" pitchFamily="34" charset="0"/>
              </a:rPr>
              <a:pPr>
                <a:buNone/>
              </a:pPr>
              <a:t>34</a:t>
            </a:fld>
            <a:endParaRPr lang="en-US" altLang="en-US" sz="1100" dirty="0">
              <a:latin typeface="Tahoma" panose="020B0604030504040204" pitchFamily="34" charset="0"/>
              <a:ea typeface="ＭＳ Ｐゴシック" panose="020B0600070205080204" pitchFamily="34" charset="-128"/>
              <a:cs typeface="Tahoma" panose="020B0604030504040204" pitchFamily="34" charset="0"/>
            </a:endParaRPr>
          </a:p>
        </p:txBody>
      </p:sp>
      <p:sp>
        <p:nvSpPr>
          <p:cNvPr id="2" name="TextBox 1">
            <a:extLst>
              <a:ext uri="{FF2B5EF4-FFF2-40B4-BE49-F238E27FC236}">
                <a16:creationId xmlns:a16="http://schemas.microsoft.com/office/drawing/2014/main" id="{DAD1E69C-4D77-282B-5F4E-29FB26917974}"/>
              </a:ext>
            </a:extLst>
          </p:cNvPr>
          <p:cNvSpPr txBox="1"/>
          <p:nvPr/>
        </p:nvSpPr>
        <p:spPr>
          <a:xfrm>
            <a:off x="2211435" y="5877951"/>
            <a:ext cx="5190908" cy="338554"/>
          </a:xfrm>
          <a:prstGeom prst="rect">
            <a:avLst/>
          </a:prstGeom>
          <a:solidFill>
            <a:schemeClr val="accent5"/>
          </a:solidFill>
        </p:spPr>
        <p:txBody>
          <a:bodyPr wrap="none" rtlCol="0">
            <a:spAutoFit/>
          </a:bodyPr>
          <a:lstStyle/>
          <a:p>
            <a:pPr marL="0" indent="0" algn="l">
              <a:buNone/>
            </a:pPr>
            <a:r>
              <a:rPr lang="en-US" sz="1600" dirty="0">
                <a:latin typeface="Tahoma" panose="020B0604030504040204" pitchFamily="34" charset="0"/>
                <a:ea typeface="Tahoma" panose="020B0604030504040204" pitchFamily="34" charset="0"/>
                <a:cs typeface="Tahoma" panose="020B0604030504040204" pitchFamily="34" charset="0"/>
              </a:rPr>
              <a:t>This – and Kaggle – are the legacies of the Netflix Prize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89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89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890">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890">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890">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890">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890">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890">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build="p" bldLvl="2"/>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514020-855B-C9C6-0373-CAA010AB62FD}"/>
              </a:ext>
            </a:extLst>
          </p:cNvPr>
          <p:cNvSpPr>
            <a:spLocks noGrp="1"/>
          </p:cNvSpPr>
          <p:nvPr>
            <p:ph type="sldNum" sz="quarter" idx="12"/>
          </p:nvPr>
        </p:nvSpPr>
        <p:spPr/>
        <p:txBody>
          <a:bodyPr/>
          <a:lstStyle/>
          <a:p>
            <a:fld id="{ABBEE3BA-F264-1746-880E-39AD601DF2B1}" type="slidenum">
              <a:rPr lang="en-US" smtClean="0"/>
              <a:t>35</a:t>
            </a:fld>
            <a:endParaRPr lang="en-US"/>
          </a:p>
        </p:txBody>
      </p:sp>
      <p:sp>
        <p:nvSpPr>
          <p:cNvPr id="3" name="Text Placeholder 2">
            <a:extLst>
              <a:ext uri="{FF2B5EF4-FFF2-40B4-BE49-F238E27FC236}">
                <a16:creationId xmlns:a16="http://schemas.microsoft.com/office/drawing/2014/main" id="{D4BF2B4B-25B2-D8A4-838C-5BD736C6C093}"/>
              </a:ext>
            </a:extLst>
          </p:cNvPr>
          <p:cNvSpPr>
            <a:spLocks noGrp="1"/>
          </p:cNvSpPr>
          <p:nvPr>
            <p:ph type="body" sz="quarter" idx="13"/>
          </p:nvPr>
        </p:nvSpPr>
        <p:spPr>
          <a:xfrm>
            <a:off x="606357" y="1769441"/>
            <a:ext cx="5090250" cy="914400"/>
          </a:xfrm>
        </p:spPr>
        <p:txBody>
          <a:bodyPr/>
          <a:lstStyle/>
          <a:p>
            <a:r>
              <a:rPr lang="en-US" dirty="0"/>
              <a:t>Ensemble Methods</a:t>
            </a:r>
          </a:p>
        </p:txBody>
      </p:sp>
    </p:spTree>
    <p:extLst>
      <p:ext uri="{BB962C8B-B14F-4D97-AF65-F5344CB8AC3E}">
        <p14:creationId xmlns:p14="http://schemas.microsoft.com/office/powerpoint/2010/main" val="3587867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10EE-4F40-8ABE-7C25-6EB96B8BA343}"/>
              </a:ext>
            </a:extLst>
          </p:cNvPr>
          <p:cNvSpPr>
            <a:spLocks noGrp="1"/>
          </p:cNvSpPr>
          <p:nvPr>
            <p:ph type="title"/>
          </p:nvPr>
        </p:nvSpPr>
        <p:spPr>
          <a:xfrm>
            <a:off x="457200" y="141700"/>
            <a:ext cx="8229600" cy="729214"/>
          </a:xfrm>
        </p:spPr>
        <p:txBody>
          <a:bodyPr/>
          <a:lstStyle/>
          <a:p>
            <a:r>
              <a:rPr lang="en-US" dirty="0"/>
              <a:t>Ensemble Methods</a:t>
            </a:r>
          </a:p>
        </p:txBody>
      </p:sp>
      <p:sp>
        <p:nvSpPr>
          <p:cNvPr id="3" name="Content Placeholder 2">
            <a:extLst>
              <a:ext uri="{FF2B5EF4-FFF2-40B4-BE49-F238E27FC236}">
                <a16:creationId xmlns:a16="http://schemas.microsoft.com/office/drawing/2014/main" id="{7DD79B7F-9FE3-EC21-089F-053C820B1E29}"/>
              </a:ext>
            </a:extLst>
          </p:cNvPr>
          <p:cNvSpPr>
            <a:spLocks noGrp="1"/>
          </p:cNvSpPr>
          <p:nvPr>
            <p:ph idx="1"/>
          </p:nvPr>
        </p:nvSpPr>
        <p:spPr>
          <a:xfrm>
            <a:off x="457200" y="1021899"/>
            <a:ext cx="7879080" cy="1485081"/>
          </a:xfrm>
        </p:spPr>
        <p:txBody>
          <a:bodyPr/>
          <a:lstStyle/>
          <a:p>
            <a:r>
              <a:rPr lang="en-US" dirty="0"/>
              <a:t>Concept:  a combination of models can perform better than any single model itself. </a:t>
            </a:r>
          </a:p>
        </p:txBody>
      </p:sp>
      <p:sp>
        <p:nvSpPr>
          <p:cNvPr id="4" name="Slide Number Placeholder 3">
            <a:extLst>
              <a:ext uri="{FF2B5EF4-FFF2-40B4-BE49-F238E27FC236}">
                <a16:creationId xmlns:a16="http://schemas.microsoft.com/office/drawing/2014/main" id="{93D23AB3-2DD5-7D13-C38C-8075C6FEF550}"/>
              </a:ext>
            </a:extLst>
          </p:cNvPr>
          <p:cNvSpPr>
            <a:spLocks noGrp="1"/>
          </p:cNvSpPr>
          <p:nvPr>
            <p:ph type="sldNum" sz="quarter" idx="10"/>
          </p:nvPr>
        </p:nvSpPr>
        <p:spPr>
          <a:xfrm>
            <a:off x="7010400" y="6358443"/>
            <a:ext cx="2133600" cy="476250"/>
          </a:xfrm>
        </p:spPr>
        <p:txBody>
          <a:bodyPr/>
          <a:lstStyle/>
          <a:p>
            <a:fld id="{ABBEE3BA-F264-1746-880E-39AD601DF2B1}" type="slidenum">
              <a:rPr lang="en-US" smtClean="0"/>
              <a:t>36</a:t>
            </a:fld>
            <a:endParaRPr lang="en-US"/>
          </a:p>
        </p:txBody>
      </p:sp>
      <p:grpSp>
        <p:nvGrpSpPr>
          <p:cNvPr id="28" name="Group 27">
            <a:extLst>
              <a:ext uri="{FF2B5EF4-FFF2-40B4-BE49-F238E27FC236}">
                <a16:creationId xmlns:a16="http://schemas.microsoft.com/office/drawing/2014/main" id="{37A9C97E-C88F-F460-3082-0067196813F4}"/>
              </a:ext>
            </a:extLst>
          </p:cNvPr>
          <p:cNvGrpSpPr/>
          <p:nvPr/>
        </p:nvGrpSpPr>
        <p:grpSpPr>
          <a:xfrm>
            <a:off x="1371601" y="1844044"/>
            <a:ext cx="1744980" cy="1525183"/>
            <a:chOff x="1371601" y="1844044"/>
            <a:chExt cx="1744980" cy="1525183"/>
          </a:xfrm>
        </p:grpSpPr>
        <p:sp>
          <p:nvSpPr>
            <p:cNvPr id="5" name="Rounded Rectangle 4">
              <a:extLst>
                <a:ext uri="{FF2B5EF4-FFF2-40B4-BE49-F238E27FC236}">
                  <a16:creationId xmlns:a16="http://schemas.microsoft.com/office/drawing/2014/main" id="{37D0B62F-9AC1-743B-D90F-9DB5F3DF96A6}"/>
                </a:ext>
              </a:extLst>
            </p:cNvPr>
            <p:cNvSpPr/>
            <p:nvPr/>
          </p:nvSpPr>
          <p:spPr bwMode="auto">
            <a:xfrm>
              <a:off x="1371601" y="1844044"/>
              <a:ext cx="1744980" cy="454059"/>
            </a:xfrm>
            <a:prstGeom prst="round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buNone/>
              </a:pPr>
              <a:r>
                <a:rPr lang="en-US" sz="1600" dirty="0">
                  <a:latin typeface="Tahoma" panose="020B0604030504040204" pitchFamily="34" charset="0"/>
                  <a:ea typeface="ＭＳ Ｐゴシック" panose="020B0600070205080204" pitchFamily="34" charset="-128"/>
                  <a:cs typeface="Tahoma" panose="020B0604030504040204" pitchFamily="34" charset="0"/>
                </a:rPr>
                <a:t>Decision Tree</a:t>
              </a:r>
            </a:p>
          </p:txBody>
        </p:sp>
        <p:cxnSp>
          <p:nvCxnSpPr>
            <p:cNvPr id="9" name="Straight Arrow Connector 8">
              <a:extLst>
                <a:ext uri="{FF2B5EF4-FFF2-40B4-BE49-F238E27FC236}">
                  <a16:creationId xmlns:a16="http://schemas.microsoft.com/office/drawing/2014/main" id="{18C10CFA-9289-24AA-834F-BE867DFF5C53}"/>
                </a:ext>
              </a:extLst>
            </p:cNvPr>
            <p:cNvCxnSpPr/>
            <p:nvPr/>
          </p:nvCxnSpPr>
          <p:spPr bwMode="auto">
            <a:xfrm>
              <a:off x="2218034" y="2382377"/>
              <a:ext cx="194310" cy="45033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076CAAE4-C0CD-8435-7641-BCFB287389A3}"/>
                </a:ext>
              </a:extLst>
            </p:cNvPr>
            <p:cNvSpPr txBox="1"/>
            <p:nvPr/>
          </p:nvSpPr>
          <p:spPr>
            <a:xfrm>
              <a:off x="2412344" y="2969117"/>
              <a:ext cx="324128"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1</a:t>
              </a:r>
            </a:p>
          </p:txBody>
        </p:sp>
      </p:grpSp>
      <p:grpSp>
        <p:nvGrpSpPr>
          <p:cNvPr id="30" name="Group 29">
            <a:extLst>
              <a:ext uri="{FF2B5EF4-FFF2-40B4-BE49-F238E27FC236}">
                <a16:creationId xmlns:a16="http://schemas.microsoft.com/office/drawing/2014/main" id="{BF5D1B26-657B-23EC-DD0C-94F9099CEB92}"/>
              </a:ext>
            </a:extLst>
          </p:cNvPr>
          <p:cNvGrpSpPr/>
          <p:nvPr/>
        </p:nvGrpSpPr>
        <p:grpSpPr>
          <a:xfrm>
            <a:off x="6228258" y="1875642"/>
            <a:ext cx="1261110" cy="1519972"/>
            <a:chOff x="6228258" y="1875642"/>
            <a:chExt cx="1261110" cy="1519972"/>
          </a:xfrm>
        </p:grpSpPr>
        <p:sp>
          <p:nvSpPr>
            <p:cNvPr id="7" name="Rounded Rectangle 6">
              <a:extLst>
                <a:ext uri="{FF2B5EF4-FFF2-40B4-BE49-F238E27FC236}">
                  <a16:creationId xmlns:a16="http://schemas.microsoft.com/office/drawing/2014/main" id="{F2A7E034-73BD-B903-785F-43E0B9B5D9EF}"/>
                </a:ext>
              </a:extLst>
            </p:cNvPr>
            <p:cNvSpPr/>
            <p:nvPr/>
          </p:nvSpPr>
          <p:spPr bwMode="auto">
            <a:xfrm>
              <a:off x="6228258" y="1875642"/>
              <a:ext cx="1261110" cy="461690"/>
            </a:xfrm>
            <a:prstGeom prst="round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buNone/>
              </a:pPr>
              <a:r>
                <a:rPr lang="en-US" sz="1600" dirty="0">
                  <a:latin typeface="Tahoma" panose="020B0604030504040204" pitchFamily="34" charset="0"/>
                  <a:ea typeface="ＭＳ Ｐゴシック" panose="020B0600070205080204" pitchFamily="34" charset="-128"/>
                  <a:cs typeface="Tahoma" panose="020B0604030504040204" pitchFamily="34" charset="0"/>
                </a:rPr>
                <a:t>Neural Net</a:t>
              </a:r>
            </a:p>
          </p:txBody>
        </p:sp>
        <p:cxnSp>
          <p:nvCxnSpPr>
            <p:cNvPr id="10" name="Straight Arrow Connector 9">
              <a:extLst>
                <a:ext uri="{FF2B5EF4-FFF2-40B4-BE49-F238E27FC236}">
                  <a16:creationId xmlns:a16="http://schemas.microsoft.com/office/drawing/2014/main" id="{C824AB85-578C-9C56-30A1-59CD98321BB3}"/>
                </a:ext>
              </a:extLst>
            </p:cNvPr>
            <p:cNvCxnSpPr>
              <a:cxnSpLocks/>
            </p:cNvCxnSpPr>
            <p:nvPr/>
          </p:nvCxnSpPr>
          <p:spPr bwMode="auto">
            <a:xfrm flipH="1">
              <a:off x="6668115" y="2382377"/>
              <a:ext cx="169544" cy="488056"/>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6298CDF9-3929-BB67-DEFD-25066A98593E}"/>
                </a:ext>
              </a:extLst>
            </p:cNvPr>
            <p:cNvSpPr txBox="1"/>
            <p:nvPr/>
          </p:nvSpPr>
          <p:spPr>
            <a:xfrm>
              <a:off x="6428759" y="2995504"/>
              <a:ext cx="324128"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1</a:t>
              </a:r>
            </a:p>
          </p:txBody>
        </p:sp>
      </p:grpSp>
      <p:grpSp>
        <p:nvGrpSpPr>
          <p:cNvPr id="29" name="Group 28">
            <a:extLst>
              <a:ext uri="{FF2B5EF4-FFF2-40B4-BE49-F238E27FC236}">
                <a16:creationId xmlns:a16="http://schemas.microsoft.com/office/drawing/2014/main" id="{56EA5DA0-CE6E-C5ED-AFFA-4CF5A8D94A2A}"/>
              </a:ext>
            </a:extLst>
          </p:cNvPr>
          <p:cNvGrpSpPr/>
          <p:nvPr/>
        </p:nvGrpSpPr>
        <p:grpSpPr>
          <a:xfrm>
            <a:off x="3851910" y="1698178"/>
            <a:ext cx="1645920" cy="1671049"/>
            <a:chOff x="3851910" y="1698178"/>
            <a:chExt cx="1645920" cy="1671049"/>
          </a:xfrm>
        </p:grpSpPr>
        <p:sp>
          <p:nvSpPr>
            <p:cNvPr id="6" name="Rounded Rectangle 5">
              <a:extLst>
                <a:ext uri="{FF2B5EF4-FFF2-40B4-BE49-F238E27FC236}">
                  <a16:creationId xmlns:a16="http://schemas.microsoft.com/office/drawing/2014/main" id="{D722D3D2-B085-5F77-0110-0A56B03FCF92}"/>
                </a:ext>
              </a:extLst>
            </p:cNvPr>
            <p:cNvSpPr/>
            <p:nvPr/>
          </p:nvSpPr>
          <p:spPr bwMode="auto">
            <a:xfrm>
              <a:off x="3851910" y="1698178"/>
              <a:ext cx="1645920" cy="640799"/>
            </a:xfrm>
            <a:prstGeom prst="round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buNone/>
              </a:pPr>
              <a:r>
                <a:rPr lang="en-US" sz="1600" dirty="0">
                  <a:latin typeface="Tahoma" panose="020B0604030504040204" pitchFamily="34" charset="0"/>
                  <a:ea typeface="ＭＳ Ｐゴシック" panose="020B0600070205080204" pitchFamily="34" charset="-128"/>
                  <a:cs typeface="Tahoma" panose="020B0604030504040204" pitchFamily="34" charset="0"/>
                </a:rPr>
                <a:t>Logistic Regression</a:t>
              </a:r>
            </a:p>
          </p:txBody>
        </p:sp>
        <p:cxnSp>
          <p:nvCxnSpPr>
            <p:cNvPr id="11" name="Straight Arrow Connector 10">
              <a:extLst>
                <a:ext uri="{FF2B5EF4-FFF2-40B4-BE49-F238E27FC236}">
                  <a16:creationId xmlns:a16="http://schemas.microsoft.com/office/drawing/2014/main" id="{C8928E68-B86A-E801-23D2-BDB80FA20CEB}"/>
                </a:ext>
              </a:extLst>
            </p:cNvPr>
            <p:cNvCxnSpPr>
              <a:cxnSpLocks/>
            </p:cNvCxnSpPr>
            <p:nvPr/>
          </p:nvCxnSpPr>
          <p:spPr bwMode="auto">
            <a:xfrm>
              <a:off x="4540229" y="2382377"/>
              <a:ext cx="0" cy="488056"/>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1CC88BDA-4B42-6C7A-B6E2-E36C9D9FF39A}"/>
                </a:ext>
              </a:extLst>
            </p:cNvPr>
            <p:cNvSpPr txBox="1"/>
            <p:nvPr/>
          </p:nvSpPr>
          <p:spPr>
            <a:xfrm>
              <a:off x="4378165" y="2969117"/>
              <a:ext cx="324128"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0</a:t>
              </a:r>
            </a:p>
          </p:txBody>
        </p:sp>
      </p:grpSp>
      <p:sp>
        <p:nvSpPr>
          <p:cNvPr id="17" name="TextBox 16">
            <a:extLst>
              <a:ext uri="{FF2B5EF4-FFF2-40B4-BE49-F238E27FC236}">
                <a16:creationId xmlns:a16="http://schemas.microsoft.com/office/drawing/2014/main" id="{374AE6D3-2892-CB0F-7DA8-9C592AA83758}"/>
              </a:ext>
            </a:extLst>
          </p:cNvPr>
          <p:cNvSpPr txBox="1"/>
          <p:nvPr/>
        </p:nvSpPr>
        <p:spPr>
          <a:xfrm>
            <a:off x="3096916" y="3480027"/>
            <a:ext cx="2950167"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Ensemble Prediction = 1</a:t>
            </a:r>
          </a:p>
        </p:txBody>
      </p:sp>
      <p:grpSp>
        <p:nvGrpSpPr>
          <p:cNvPr id="31" name="Group 30">
            <a:extLst>
              <a:ext uri="{FF2B5EF4-FFF2-40B4-BE49-F238E27FC236}">
                <a16:creationId xmlns:a16="http://schemas.microsoft.com/office/drawing/2014/main" id="{0D6E1D81-C35D-EDE7-32F4-362C9E5BA127}"/>
              </a:ext>
            </a:extLst>
          </p:cNvPr>
          <p:cNvGrpSpPr/>
          <p:nvPr/>
        </p:nvGrpSpPr>
        <p:grpSpPr>
          <a:xfrm>
            <a:off x="1135380" y="4359649"/>
            <a:ext cx="2026920" cy="1620029"/>
            <a:chOff x="1135380" y="4359649"/>
            <a:chExt cx="2026920" cy="1620029"/>
          </a:xfrm>
        </p:grpSpPr>
        <p:sp>
          <p:nvSpPr>
            <p:cNvPr id="18" name="Rounded Rectangle 17">
              <a:extLst>
                <a:ext uri="{FF2B5EF4-FFF2-40B4-BE49-F238E27FC236}">
                  <a16:creationId xmlns:a16="http://schemas.microsoft.com/office/drawing/2014/main" id="{EF562D5F-73B8-4A46-6BF1-DCD165CEE44C}"/>
                </a:ext>
              </a:extLst>
            </p:cNvPr>
            <p:cNvSpPr/>
            <p:nvPr/>
          </p:nvSpPr>
          <p:spPr bwMode="auto">
            <a:xfrm>
              <a:off x="1135380" y="4359649"/>
              <a:ext cx="2026920" cy="454059"/>
            </a:xfrm>
            <a:prstGeom prst="round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buNone/>
              </a:pPr>
              <a:r>
                <a:rPr lang="en-US" sz="1600" dirty="0">
                  <a:latin typeface="Tahoma" panose="020B0604030504040204" pitchFamily="34" charset="0"/>
                  <a:ea typeface="ＭＳ Ｐゴシック" panose="020B0600070205080204" pitchFamily="34" charset="-128"/>
                  <a:cs typeface="Tahoma" panose="020B0604030504040204" pitchFamily="34" charset="0"/>
                </a:rPr>
                <a:t>Linear Regression</a:t>
              </a:r>
            </a:p>
          </p:txBody>
        </p:sp>
        <p:cxnSp>
          <p:nvCxnSpPr>
            <p:cNvPr id="21" name="Straight Arrow Connector 20">
              <a:extLst>
                <a:ext uri="{FF2B5EF4-FFF2-40B4-BE49-F238E27FC236}">
                  <a16:creationId xmlns:a16="http://schemas.microsoft.com/office/drawing/2014/main" id="{A2E00EEF-F742-14FA-D7E6-4FB7E304989D}"/>
                </a:ext>
              </a:extLst>
            </p:cNvPr>
            <p:cNvCxnSpPr/>
            <p:nvPr/>
          </p:nvCxnSpPr>
          <p:spPr bwMode="auto">
            <a:xfrm>
              <a:off x="2289810" y="4992828"/>
              <a:ext cx="194310" cy="45033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2D18FB92-AF77-2EC1-89E2-1B4A9EC0F6F3}"/>
                </a:ext>
              </a:extLst>
            </p:cNvPr>
            <p:cNvSpPr txBox="1"/>
            <p:nvPr/>
          </p:nvSpPr>
          <p:spPr>
            <a:xfrm>
              <a:off x="2484120" y="5579568"/>
              <a:ext cx="463588"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22</a:t>
              </a:r>
            </a:p>
          </p:txBody>
        </p:sp>
      </p:grpSp>
      <p:grpSp>
        <p:nvGrpSpPr>
          <p:cNvPr id="33" name="Group 32">
            <a:extLst>
              <a:ext uri="{FF2B5EF4-FFF2-40B4-BE49-F238E27FC236}">
                <a16:creationId xmlns:a16="http://schemas.microsoft.com/office/drawing/2014/main" id="{A7D55503-4C50-7F2F-2888-7E9E3BA611AB}"/>
              </a:ext>
            </a:extLst>
          </p:cNvPr>
          <p:cNvGrpSpPr/>
          <p:nvPr/>
        </p:nvGrpSpPr>
        <p:grpSpPr>
          <a:xfrm>
            <a:off x="6256020" y="4320929"/>
            <a:ext cx="1261110" cy="1658749"/>
            <a:chOff x="6256020" y="4320929"/>
            <a:chExt cx="1261110" cy="1658749"/>
          </a:xfrm>
        </p:grpSpPr>
        <p:sp>
          <p:nvSpPr>
            <p:cNvPr id="20" name="Rounded Rectangle 19">
              <a:extLst>
                <a:ext uri="{FF2B5EF4-FFF2-40B4-BE49-F238E27FC236}">
                  <a16:creationId xmlns:a16="http://schemas.microsoft.com/office/drawing/2014/main" id="{7BBF199F-A3F9-156F-5263-4B477D7FA7B9}"/>
                </a:ext>
              </a:extLst>
            </p:cNvPr>
            <p:cNvSpPr/>
            <p:nvPr/>
          </p:nvSpPr>
          <p:spPr bwMode="auto">
            <a:xfrm>
              <a:off x="6256020" y="4320929"/>
              <a:ext cx="1261110" cy="461690"/>
            </a:xfrm>
            <a:prstGeom prst="round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buNone/>
              </a:pPr>
              <a:r>
                <a:rPr lang="en-US" sz="1600" dirty="0">
                  <a:latin typeface="Tahoma" panose="020B0604030504040204" pitchFamily="34" charset="0"/>
                  <a:ea typeface="ＭＳ Ｐゴシック" panose="020B0600070205080204" pitchFamily="34" charset="-128"/>
                  <a:cs typeface="Tahoma" panose="020B0604030504040204" pitchFamily="34" charset="0"/>
                </a:rPr>
                <a:t>Neural Net</a:t>
              </a:r>
            </a:p>
          </p:txBody>
        </p:sp>
        <p:cxnSp>
          <p:nvCxnSpPr>
            <p:cNvPr id="22" name="Straight Arrow Connector 21">
              <a:extLst>
                <a:ext uri="{FF2B5EF4-FFF2-40B4-BE49-F238E27FC236}">
                  <a16:creationId xmlns:a16="http://schemas.microsoft.com/office/drawing/2014/main" id="{167D40F1-B015-3E48-E5D2-562241BD6C2E}"/>
                </a:ext>
              </a:extLst>
            </p:cNvPr>
            <p:cNvCxnSpPr>
              <a:cxnSpLocks/>
            </p:cNvCxnSpPr>
            <p:nvPr/>
          </p:nvCxnSpPr>
          <p:spPr bwMode="auto">
            <a:xfrm flipH="1">
              <a:off x="6739891" y="4992828"/>
              <a:ext cx="169544" cy="488056"/>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0EAB2C71-BAAE-C329-2F9C-503A4AB87640}"/>
                </a:ext>
              </a:extLst>
            </p:cNvPr>
            <p:cNvSpPr txBox="1"/>
            <p:nvPr/>
          </p:nvSpPr>
          <p:spPr>
            <a:xfrm>
              <a:off x="6518851" y="5579568"/>
              <a:ext cx="463588"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28</a:t>
              </a:r>
            </a:p>
          </p:txBody>
        </p:sp>
      </p:grpSp>
      <p:grpSp>
        <p:nvGrpSpPr>
          <p:cNvPr id="32" name="Group 31">
            <a:extLst>
              <a:ext uri="{FF2B5EF4-FFF2-40B4-BE49-F238E27FC236}">
                <a16:creationId xmlns:a16="http://schemas.microsoft.com/office/drawing/2014/main" id="{F2477FB7-12C2-24C0-9376-F5CEDE1FC614}"/>
              </a:ext>
            </a:extLst>
          </p:cNvPr>
          <p:cNvGrpSpPr/>
          <p:nvPr/>
        </p:nvGrpSpPr>
        <p:grpSpPr>
          <a:xfrm>
            <a:off x="3886200" y="4241229"/>
            <a:ext cx="1645920" cy="1738449"/>
            <a:chOff x="3886200" y="4241229"/>
            <a:chExt cx="1645920" cy="1738449"/>
          </a:xfrm>
        </p:grpSpPr>
        <p:sp>
          <p:nvSpPr>
            <p:cNvPr id="19" name="Rounded Rectangle 18">
              <a:extLst>
                <a:ext uri="{FF2B5EF4-FFF2-40B4-BE49-F238E27FC236}">
                  <a16:creationId xmlns:a16="http://schemas.microsoft.com/office/drawing/2014/main" id="{61779B4B-6D40-30A2-3A03-4252B4E87E8A}"/>
                </a:ext>
              </a:extLst>
            </p:cNvPr>
            <p:cNvSpPr/>
            <p:nvPr/>
          </p:nvSpPr>
          <p:spPr bwMode="auto">
            <a:xfrm>
              <a:off x="3886200" y="4241229"/>
              <a:ext cx="1645920" cy="640799"/>
            </a:xfrm>
            <a:prstGeom prst="round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buNone/>
              </a:pPr>
              <a:r>
                <a:rPr lang="en-US" sz="1600" dirty="0">
                  <a:latin typeface="Tahoma" panose="020B0604030504040204" pitchFamily="34" charset="0"/>
                  <a:ea typeface="ＭＳ Ｐゴシック" panose="020B0600070205080204" pitchFamily="34" charset="-128"/>
                  <a:cs typeface="Tahoma" panose="020B0604030504040204" pitchFamily="34" charset="0"/>
                </a:rPr>
                <a:t>Regression Tree</a:t>
              </a:r>
            </a:p>
          </p:txBody>
        </p:sp>
        <p:cxnSp>
          <p:nvCxnSpPr>
            <p:cNvPr id="23" name="Straight Arrow Connector 22">
              <a:extLst>
                <a:ext uri="{FF2B5EF4-FFF2-40B4-BE49-F238E27FC236}">
                  <a16:creationId xmlns:a16="http://schemas.microsoft.com/office/drawing/2014/main" id="{0D80F1C2-6B35-8054-57A0-5DCCAD732F90}"/>
                </a:ext>
              </a:extLst>
            </p:cNvPr>
            <p:cNvCxnSpPr>
              <a:cxnSpLocks/>
            </p:cNvCxnSpPr>
            <p:nvPr/>
          </p:nvCxnSpPr>
          <p:spPr bwMode="auto">
            <a:xfrm>
              <a:off x="4612005" y="4992828"/>
              <a:ext cx="0" cy="488056"/>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BA200C90-570E-171B-C579-76BD24EB03F6}"/>
                </a:ext>
              </a:extLst>
            </p:cNvPr>
            <p:cNvSpPr txBox="1"/>
            <p:nvPr/>
          </p:nvSpPr>
          <p:spPr>
            <a:xfrm>
              <a:off x="4449941" y="5579568"/>
              <a:ext cx="463588"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10</a:t>
              </a:r>
            </a:p>
          </p:txBody>
        </p:sp>
      </p:grpSp>
      <p:sp>
        <p:nvSpPr>
          <p:cNvPr id="27" name="TextBox 26">
            <a:extLst>
              <a:ext uri="{FF2B5EF4-FFF2-40B4-BE49-F238E27FC236}">
                <a16:creationId xmlns:a16="http://schemas.microsoft.com/office/drawing/2014/main" id="{E1E7ABF8-C380-353E-33CD-054800EC7B0B}"/>
              </a:ext>
            </a:extLst>
          </p:cNvPr>
          <p:cNvSpPr txBox="1"/>
          <p:nvPr/>
        </p:nvSpPr>
        <p:spPr>
          <a:xfrm>
            <a:off x="3116581" y="6140593"/>
            <a:ext cx="3089628"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Ensemble Prediction =20 </a:t>
            </a:r>
          </a:p>
        </p:txBody>
      </p:sp>
    </p:spTree>
    <p:extLst>
      <p:ext uri="{BB962C8B-B14F-4D97-AF65-F5344CB8AC3E}">
        <p14:creationId xmlns:p14="http://schemas.microsoft.com/office/powerpoint/2010/main" val="258314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8E52-E05B-B2EB-D135-3E1017B24686}"/>
              </a:ext>
            </a:extLst>
          </p:cNvPr>
          <p:cNvSpPr>
            <a:spLocks noGrp="1"/>
          </p:cNvSpPr>
          <p:nvPr>
            <p:ph type="title"/>
          </p:nvPr>
        </p:nvSpPr>
        <p:spPr>
          <a:xfrm>
            <a:off x="457200" y="0"/>
            <a:ext cx="8229600" cy="1143000"/>
          </a:xfrm>
        </p:spPr>
        <p:txBody>
          <a:bodyPr wrap="square" anchor="ctr">
            <a:normAutofit/>
          </a:bodyPr>
          <a:lstStyle/>
          <a:p>
            <a:r>
              <a:rPr lang="en-US" dirty="0"/>
              <a:t>Ensembles: Motivation</a:t>
            </a:r>
          </a:p>
        </p:txBody>
      </p:sp>
      <p:sp>
        <p:nvSpPr>
          <p:cNvPr id="3" name="Content Placeholder 2">
            <a:extLst>
              <a:ext uri="{FF2B5EF4-FFF2-40B4-BE49-F238E27FC236}">
                <a16:creationId xmlns:a16="http://schemas.microsoft.com/office/drawing/2014/main" id="{DB3179F7-C737-ACE1-AB13-32DA1FC7ECEE}"/>
              </a:ext>
            </a:extLst>
          </p:cNvPr>
          <p:cNvSpPr>
            <a:spLocks noGrp="1"/>
          </p:cNvSpPr>
          <p:nvPr>
            <p:ph type="body" sz="half" idx="1"/>
          </p:nvPr>
        </p:nvSpPr>
        <p:spPr>
          <a:xfrm>
            <a:off x="259080" y="1362079"/>
            <a:ext cx="6446520" cy="517588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1800" dirty="0">
                <a:ea typeface="ＭＳ Ｐゴシック" panose="020B0600070205080204" pitchFamily="34" charset="-128"/>
              </a:rPr>
              <a:t>Models are simple, but reality is complex</a:t>
            </a:r>
          </a:p>
          <a:p>
            <a:pPr lvl="1"/>
            <a:r>
              <a:rPr lang="en-US" sz="1400" dirty="0"/>
              <a:t>The “truth” is often more complicated than any one model can capture</a:t>
            </a:r>
          </a:p>
          <a:p>
            <a:pPr lvl="1"/>
            <a:r>
              <a:rPr lang="en-US" sz="1400" dirty="0"/>
              <a:t>Combinations of “simple” models can capture arbitrarily complex systems</a:t>
            </a:r>
          </a:p>
          <a:p>
            <a:pPr lvl="2"/>
            <a:r>
              <a:rPr lang="en-US" sz="1200" dirty="0"/>
              <a:t>Example : spam systems: many different rules, each simple, combined can work well</a:t>
            </a:r>
          </a:p>
          <a:p>
            <a:pPr marL="685800" lvl="2" indent="0">
              <a:buNone/>
            </a:pPr>
            <a:endParaRPr lang="en-US" sz="1200" dirty="0"/>
          </a:p>
          <a:p>
            <a:pPr lvl="2"/>
            <a:endParaRPr lang="en-US" sz="1200" dirty="0"/>
          </a:p>
          <a:p>
            <a:r>
              <a:rPr lang="en-US" sz="1800" dirty="0">
                <a:ea typeface="ＭＳ Ｐゴシック" panose="020B0600070205080204" pitchFamily="34" charset="-128"/>
              </a:rPr>
              <a:t>An average of several predictions can be more accurate and stable than a single model</a:t>
            </a:r>
          </a:p>
          <a:p>
            <a:pPr lvl="1"/>
            <a:r>
              <a:rPr lang="en-US" sz="1400" dirty="0"/>
              <a:t>Accuracy: how well it predicts</a:t>
            </a:r>
          </a:p>
          <a:p>
            <a:pPr lvl="1"/>
            <a:r>
              <a:rPr lang="en-US" sz="1400" dirty="0"/>
              <a:t>Stable: how impacted the model is by outliers or single points</a:t>
            </a:r>
          </a:p>
          <a:p>
            <a:pPr lvl="1"/>
            <a:endParaRPr lang="en-US" sz="1400" dirty="0"/>
          </a:p>
          <a:p>
            <a:pPr lvl="1"/>
            <a:endParaRPr lang="en-US" sz="1400" dirty="0"/>
          </a:p>
          <a:p>
            <a:r>
              <a:rPr lang="en-US" sz="1800" dirty="0">
                <a:ea typeface="ＭＳ Ｐゴシック" panose="020B0600070205080204" pitchFamily="34" charset="-128"/>
              </a:rPr>
              <a:t>The Wisdom of Crowds</a:t>
            </a:r>
          </a:p>
          <a:p>
            <a:pPr lvl="1"/>
            <a:r>
              <a:rPr lang="en-US" sz="1400" dirty="0"/>
              <a:t>Predictions based on a collection of independent opinions will perform better than any single expert</a:t>
            </a:r>
          </a:p>
        </p:txBody>
      </p:sp>
      <p:pic>
        <p:nvPicPr>
          <p:cNvPr id="14340" name="Picture 4" descr="The Wisdom of Crowds">
            <a:extLst>
              <a:ext uri="{FF2B5EF4-FFF2-40B4-BE49-F238E27FC236}">
                <a16:creationId xmlns:a16="http://schemas.microsoft.com/office/drawing/2014/main" id="{A0D8DEF7-5791-4CED-8F71-37269EFA72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64332" y="2465226"/>
            <a:ext cx="1820588" cy="2697167"/>
          </a:xfrm>
          <a:prstGeom prst="rect">
            <a:avLst/>
          </a:prstGeom>
          <a:solidFill>
            <a:srgbClr val="FFFFFF"/>
          </a:solidFill>
        </p:spPr>
      </p:pic>
      <p:sp>
        <p:nvSpPr>
          <p:cNvPr id="4" name="Slide Number Placeholder 3">
            <a:extLst>
              <a:ext uri="{FF2B5EF4-FFF2-40B4-BE49-F238E27FC236}">
                <a16:creationId xmlns:a16="http://schemas.microsoft.com/office/drawing/2014/main" id="{6105CDF4-D9CE-49AF-B9AE-0FD67E8E0DCA}"/>
              </a:ext>
            </a:extLst>
          </p:cNvPr>
          <p:cNvSpPr>
            <a:spLocks noGrp="1"/>
          </p:cNvSpPr>
          <p:nvPr>
            <p:ph type="sldNum" sz="quarter" idx="12"/>
          </p:nvPr>
        </p:nvSpPr>
        <p:spPr>
          <a:xfrm>
            <a:off x="6553200" y="6245225"/>
            <a:ext cx="2133600" cy="476250"/>
          </a:xfrm>
        </p:spPr>
        <p:txBody>
          <a:bodyPr wrap="square" anchor="t">
            <a:normAutofit/>
          </a:bodyPr>
          <a:lstStyle/>
          <a:p>
            <a:pPr>
              <a:spcAft>
                <a:spcPts val="600"/>
              </a:spcAft>
            </a:pPr>
            <a:fld id="{ABBEE3BA-F264-1746-880E-39AD601DF2B1}" type="slidenum">
              <a:rPr lang="en-US" smtClean="0"/>
              <a:pPr>
                <a:spcAft>
                  <a:spcPts val="600"/>
                </a:spcAft>
              </a:pPr>
              <a:t>37</a:t>
            </a:fld>
            <a:endParaRPr lang="en-US"/>
          </a:p>
        </p:txBody>
      </p:sp>
    </p:spTree>
    <p:extLst>
      <p:ext uri="{BB962C8B-B14F-4D97-AF65-F5344CB8AC3E}">
        <p14:creationId xmlns:p14="http://schemas.microsoft.com/office/powerpoint/2010/main" val="135427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149C-BD89-73EB-1511-2DFAD5DB4E49}"/>
              </a:ext>
            </a:extLst>
          </p:cNvPr>
          <p:cNvSpPr>
            <a:spLocks noGrp="1"/>
          </p:cNvSpPr>
          <p:nvPr>
            <p:ph type="title"/>
          </p:nvPr>
        </p:nvSpPr>
        <p:spPr/>
        <p:txBody>
          <a:bodyPr/>
          <a:lstStyle/>
          <a:p>
            <a:r>
              <a:rPr lang="en-US" dirty="0"/>
              <a:t>Ensembles: How they work</a:t>
            </a:r>
          </a:p>
        </p:txBody>
      </p:sp>
      <p:sp>
        <p:nvSpPr>
          <p:cNvPr id="4" name="Slide Number Placeholder 3">
            <a:extLst>
              <a:ext uri="{FF2B5EF4-FFF2-40B4-BE49-F238E27FC236}">
                <a16:creationId xmlns:a16="http://schemas.microsoft.com/office/drawing/2014/main" id="{66287772-C453-1A79-8F36-81F6A418A696}"/>
              </a:ext>
            </a:extLst>
          </p:cNvPr>
          <p:cNvSpPr>
            <a:spLocks noGrp="1"/>
          </p:cNvSpPr>
          <p:nvPr>
            <p:ph type="sldNum" sz="quarter" idx="10"/>
          </p:nvPr>
        </p:nvSpPr>
        <p:spPr/>
        <p:txBody>
          <a:bodyPr/>
          <a:lstStyle/>
          <a:p>
            <a:fld id="{ABBEE3BA-F264-1746-880E-39AD601DF2B1}" type="slidenum">
              <a:rPr lang="en-US" smtClean="0"/>
              <a:t>38</a:t>
            </a:fld>
            <a:endParaRPr lang="en-US"/>
          </a:p>
        </p:txBody>
      </p:sp>
      <p:sp>
        <p:nvSpPr>
          <p:cNvPr id="5" name="Rectangle 3">
            <a:extLst>
              <a:ext uri="{FF2B5EF4-FFF2-40B4-BE49-F238E27FC236}">
                <a16:creationId xmlns:a16="http://schemas.microsoft.com/office/drawing/2014/main" id="{4C8D919E-B532-D9A1-971E-6E296FFD0D35}"/>
              </a:ext>
            </a:extLst>
          </p:cNvPr>
          <p:cNvSpPr>
            <a:spLocks noGrp="1" noChangeArrowheads="1"/>
          </p:cNvSpPr>
          <p:nvPr>
            <p:ph idx="1"/>
          </p:nvPr>
        </p:nvSpPr>
        <p:spPr/>
        <p:txBody>
          <a:bodyPr/>
          <a:lstStyle/>
          <a:p>
            <a:r>
              <a:rPr lang="en-NZ" altLang="en-US" sz="1800" dirty="0">
                <a:ea typeface="ＭＳ Ｐゴシック" panose="020B0600070205080204" pitchFamily="34" charset="-128"/>
              </a:rPr>
              <a:t>The ensemble predicts a target value using an average of predictions of several individual models</a:t>
            </a:r>
          </a:p>
          <a:p>
            <a:pPr lvl="1"/>
            <a:r>
              <a:rPr lang="en-NZ" altLang="en-US" sz="1400" dirty="0">
                <a:ea typeface="ＭＳ Ｐゴシック" panose="020B0600070205080204" pitchFamily="34" charset="-128"/>
              </a:rPr>
              <a:t>Each model is fit independently of the others</a:t>
            </a:r>
          </a:p>
          <a:p>
            <a:pPr lvl="1"/>
            <a:endParaRPr lang="en-NZ" altLang="en-US" sz="1400" dirty="0">
              <a:ea typeface="ＭＳ Ｐゴシック" panose="020B0600070205080204" pitchFamily="34" charset="-128"/>
            </a:endParaRPr>
          </a:p>
          <a:p>
            <a:r>
              <a:rPr lang="en-NZ" altLang="en-US" sz="1800" dirty="0">
                <a:ea typeface="ＭＳ Ｐゴシック" panose="020B0600070205080204" pitchFamily="34" charset="-128"/>
              </a:rPr>
              <a:t>For a continuous target, an ensemble averages predictions</a:t>
            </a:r>
          </a:p>
          <a:p>
            <a:pPr lvl="1"/>
            <a:r>
              <a:rPr lang="en-US" altLang="en-US" sz="1600" dirty="0">
                <a:ea typeface="ＭＳ Ｐゴシック" panose="020B0600070205080204" pitchFamily="34" charset="-128"/>
              </a:rPr>
              <a:t>May be</a:t>
            </a:r>
            <a:r>
              <a:rPr lang="en-NZ" altLang="en-US" sz="1600" dirty="0">
                <a:ea typeface="ＭＳ Ｐゴシック" panose="020B0600070205080204" pitchFamily="34" charset="-128"/>
              </a:rPr>
              <a:t> weighted</a:t>
            </a:r>
          </a:p>
          <a:p>
            <a:endParaRPr lang="en-NZ" altLang="en-US" sz="1800" dirty="0">
              <a:ea typeface="ＭＳ Ｐゴシック" panose="020B0600070205080204" pitchFamily="34" charset="-128"/>
            </a:endParaRPr>
          </a:p>
          <a:p>
            <a:r>
              <a:rPr lang="en-NZ" altLang="en-US" sz="1800" dirty="0">
                <a:ea typeface="ＭＳ Ｐゴシック" panose="020B0600070205080204" pitchFamily="34" charset="-128"/>
              </a:rPr>
              <a:t>For a categorical target (classification), an ensemble will use “voting” of the predictions of individual models</a:t>
            </a:r>
          </a:p>
          <a:p>
            <a:endParaRPr lang="en-NZ" altLang="en-US" sz="1800" dirty="0">
              <a:ea typeface="ＭＳ Ｐゴシック" panose="020B0600070205080204" pitchFamily="34" charset="-128"/>
            </a:endParaRPr>
          </a:p>
          <a:p>
            <a:endParaRPr lang="en-NZ" altLang="en-US" sz="1800" dirty="0">
              <a:ea typeface="ＭＳ Ｐゴシック" panose="020B0600070205080204" pitchFamily="34" charset="-128"/>
            </a:endParaRPr>
          </a:p>
          <a:p>
            <a:endParaRPr lang="en-NZ" altLang="en-US" sz="1800" dirty="0">
              <a:ea typeface="ＭＳ Ｐゴシック" panose="020B0600070205080204" pitchFamily="34" charset="-128"/>
            </a:endParaRPr>
          </a:p>
          <a:p>
            <a:r>
              <a:rPr lang="en-NZ" altLang="en-US" sz="1800" dirty="0">
                <a:ea typeface="ＭＳ Ｐゴシック" panose="020B0600070205080204" pitchFamily="34" charset="-128"/>
              </a:rPr>
              <a:t>The Netflix Prize winning solution was a weighted average of 800+ individual models!</a:t>
            </a:r>
          </a:p>
        </p:txBody>
      </p:sp>
    </p:spTree>
    <p:extLst>
      <p:ext uri="{BB962C8B-B14F-4D97-AF65-F5344CB8AC3E}">
        <p14:creationId xmlns:p14="http://schemas.microsoft.com/office/powerpoint/2010/main" val="28433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A95DBB-96E5-35E6-CED5-F63BD4897450}"/>
              </a:ext>
            </a:extLst>
          </p:cNvPr>
          <p:cNvSpPr>
            <a:spLocks noGrp="1"/>
          </p:cNvSpPr>
          <p:nvPr>
            <p:ph type="title"/>
          </p:nvPr>
        </p:nvSpPr>
        <p:spPr/>
        <p:txBody>
          <a:bodyPr/>
          <a:lstStyle/>
          <a:p>
            <a:r>
              <a:rPr lang="en-US" dirty="0"/>
              <a:t>Ensembles: why they work</a:t>
            </a:r>
          </a:p>
        </p:txBody>
      </p:sp>
      <p:sp>
        <p:nvSpPr>
          <p:cNvPr id="5" name="Content Placeholder 4">
            <a:extLst>
              <a:ext uri="{FF2B5EF4-FFF2-40B4-BE49-F238E27FC236}">
                <a16:creationId xmlns:a16="http://schemas.microsoft.com/office/drawing/2014/main" id="{8AC173EE-196E-914B-3A82-9C8FFB4A1932}"/>
              </a:ext>
            </a:extLst>
          </p:cNvPr>
          <p:cNvSpPr>
            <a:spLocks noGrp="1"/>
          </p:cNvSpPr>
          <p:nvPr>
            <p:ph idx="1"/>
          </p:nvPr>
        </p:nvSpPr>
        <p:spPr>
          <a:xfrm>
            <a:off x="457200" y="1075239"/>
            <a:ext cx="8229600" cy="4814202"/>
          </a:xfrm>
        </p:spPr>
        <p:txBody>
          <a:bodyPr/>
          <a:lstStyle/>
          <a:p>
            <a:r>
              <a:rPr lang="en-US" dirty="0"/>
              <a:t>Wisdom of Crowds: “</a:t>
            </a:r>
            <a:r>
              <a:rPr lang="en-US" i="1" dirty="0"/>
              <a:t>Ensembles work best when the models are independent, decentralized, and have diversity of opinion”</a:t>
            </a:r>
            <a:endParaRPr lang="en-US" dirty="0"/>
          </a:p>
          <a:p>
            <a:pPr lvl="1"/>
            <a:r>
              <a:rPr lang="en-US" dirty="0"/>
              <a:t>For real world examples, this means embrace diversity (in all forms)</a:t>
            </a:r>
          </a:p>
          <a:p>
            <a:pPr lvl="1"/>
            <a:r>
              <a:rPr lang="en-US" dirty="0"/>
              <a:t>For data science models: this means, maybe they are built on different data sets, or use different features. </a:t>
            </a:r>
          </a:p>
          <a:p>
            <a:pPr lvl="1"/>
            <a:r>
              <a:rPr lang="en-US" dirty="0"/>
              <a:t>is this a sensible assumption? </a:t>
            </a:r>
          </a:p>
          <a:p>
            <a:pPr lvl="1"/>
            <a:endParaRPr lang="en-US" dirty="0"/>
          </a:p>
          <a:p>
            <a:pPr lvl="1"/>
            <a:endParaRPr lang="en-US" dirty="0"/>
          </a:p>
          <a:p>
            <a:r>
              <a:rPr lang="en-US" dirty="0"/>
              <a:t>Even though models are not typically independent, they are capturing different elements of of the signal, and still work very well! </a:t>
            </a:r>
          </a:p>
          <a:p>
            <a:endParaRPr lang="en-US" dirty="0"/>
          </a:p>
          <a:p>
            <a:endParaRPr lang="en-US" dirty="0"/>
          </a:p>
          <a:p>
            <a:r>
              <a:rPr lang="en-US" dirty="0"/>
              <a:t>Netflix Prize took advantage of this:</a:t>
            </a:r>
          </a:p>
          <a:p>
            <a:pPr lvl="1"/>
            <a:r>
              <a:rPr lang="en-US" dirty="0"/>
              <a:t>Different models from the same team</a:t>
            </a:r>
          </a:p>
          <a:p>
            <a:pPr lvl="1"/>
            <a:r>
              <a:rPr lang="en-US" dirty="0"/>
              <a:t>Different teams approach the problem differently, maybe engineer different features</a:t>
            </a:r>
          </a:p>
        </p:txBody>
      </p:sp>
      <p:sp>
        <p:nvSpPr>
          <p:cNvPr id="2" name="Slide Number Placeholder 1">
            <a:extLst>
              <a:ext uri="{FF2B5EF4-FFF2-40B4-BE49-F238E27FC236}">
                <a16:creationId xmlns:a16="http://schemas.microsoft.com/office/drawing/2014/main" id="{D2A83196-0FA3-3D08-B399-ED325F4F1A1E}"/>
              </a:ext>
            </a:extLst>
          </p:cNvPr>
          <p:cNvSpPr>
            <a:spLocks noGrp="1"/>
          </p:cNvSpPr>
          <p:nvPr>
            <p:ph type="sldNum" sz="quarter" idx="10"/>
          </p:nvPr>
        </p:nvSpPr>
        <p:spPr/>
        <p:txBody>
          <a:bodyPr/>
          <a:lstStyle/>
          <a:p>
            <a:fld id="{ABBEE3BA-F264-1746-880E-39AD601DF2B1}" type="slidenum">
              <a:rPr lang="en-US" smtClean="0"/>
              <a:t>39</a:t>
            </a:fld>
            <a:endParaRPr lang="en-US"/>
          </a:p>
        </p:txBody>
      </p:sp>
    </p:spTree>
    <p:extLst>
      <p:ext uri="{BB962C8B-B14F-4D97-AF65-F5344CB8AC3E}">
        <p14:creationId xmlns:p14="http://schemas.microsoft.com/office/powerpoint/2010/main" val="184390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17AD1-679F-98F4-86DD-2FA7CAF8C1F2}"/>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8855765A-EE0F-BDA1-8B5F-3274CCBCABF2}"/>
              </a:ext>
            </a:extLst>
          </p:cNvPr>
          <p:cNvSpPr>
            <a:spLocks noGrp="1"/>
          </p:cNvSpPr>
          <p:nvPr>
            <p:ph sz="half" idx="1"/>
          </p:nvPr>
        </p:nvSpPr>
        <p:spPr/>
        <p:txBody>
          <a:bodyPr/>
          <a:lstStyle/>
          <a:p>
            <a:r>
              <a:rPr lang="en-US" dirty="0"/>
              <a:t>Why are they so important?</a:t>
            </a:r>
          </a:p>
          <a:p>
            <a:r>
              <a:rPr lang="en-US" dirty="0"/>
              <a:t>What is the goal?</a:t>
            </a:r>
          </a:p>
          <a:p>
            <a:pPr lvl="1"/>
            <a:r>
              <a:rPr lang="en-US" dirty="0"/>
              <a:t>To surprise and delight</a:t>
            </a:r>
          </a:p>
          <a:p>
            <a:pPr lvl="1"/>
            <a:r>
              <a:rPr lang="en-US" dirty="0"/>
              <a:t>To buy more things! </a:t>
            </a:r>
          </a:p>
          <a:p>
            <a:pPr lvl="1"/>
            <a:r>
              <a:rPr lang="en-US" dirty="0"/>
              <a:t>To keep you paying your subscription</a:t>
            </a:r>
          </a:p>
          <a:p>
            <a:pPr lvl="1"/>
            <a:r>
              <a:rPr lang="en-US" dirty="0"/>
              <a:t>To create good word of mouth </a:t>
            </a:r>
          </a:p>
          <a:p>
            <a:pPr lvl="1"/>
            <a:r>
              <a:rPr lang="en-US" dirty="0"/>
              <a:t>To keep customers on site longer</a:t>
            </a:r>
          </a:p>
          <a:p>
            <a:pPr lvl="1"/>
            <a:endParaRPr lang="en-US" dirty="0"/>
          </a:p>
          <a:p>
            <a:pPr lvl="1"/>
            <a:endParaRPr lang="en-US" dirty="0"/>
          </a:p>
        </p:txBody>
      </p:sp>
      <p:sp>
        <p:nvSpPr>
          <p:cNvPr id="5" name="Content Placeholder 4">
            <a:extLst>
              <a:ext uri="{FF2B5EF4-FFF2-40B4-BE49-F238E27FC236}">
                <a16:creationId xmlns:a16="http://schemas.microsoft.com/office/drawing/2014/main" id="{6C8BA56E-DB62-8770-A4EB-602DCC651FF8}"/>
              </a:ext>
            </a:extLst>
          </p:cNvPr>
          <p:cNvSpPr>
            <a:spLocks noGrp="1"/>
          </p:cNvSpPr>
          <p:nvPr>
            <p:ph sz="half" idx="2"/>
          </p:nvPr>
        </p:nvSpPr>
        <p:spPr/>
        <p:txBody>
          <a:bodyPr/>
          <a:lstStyle/>
          <a:p>
            <a:r>
              <a:rPr lang="en-US" dirty="0"/>
              <a:t>Not just entertainment</a:t>
            </a:r>
          </a:p>
          <a:p>
            <a:pPr lvl="1"/>
            <a:r>
              <a:rPr lang="en-US" dirty="0"/>
              <a:t>News</a:t>
            </a:r>
          </a:p>
          <a:p>
            <a:pPr lvl="1"/>
            <a:r>
              <a:rPr lang="en-US" dirty="0"/>
              <a:t>Jobs</a:t>
            </a:r>
          </a:p>
          <a:p>
            <a:pPr lvl="1"/>
            <a:r>
              <a:rPr lang="en-US" dirty="0"/>
              <a:t>Financial products</a:t>
            </a:r>
          </a:p>
          <a:p>
            <a:pPr lvl="1"/>
            <a:r>
              <a:rPr lang="en-US" dirty="0"/>
              <a:t>Healthcare</a:t>
            </a:r>
          </a:p>
          <a:p>
            <a:pPr lvl="1"/>
            <a:r>
              <a:rPr lang="en-US" dirty="0"/>
              <a:t>Food (</a:t>
            </a:r>
            <a:r>
              <a:rPr lang="en-US" dirty="0" err="1"/>
              <a:t>starbucks</a:t>
            </a:r>
            <a:r>
              <a:rPr lang="en-US" dirty="0"/>
              <a:t> app!)</a:t>
            </a:r>
          </a:p>
          <a:p>
            <a:pPr lvl="1"/>
            <a:r>
              <a:rPr lang="en-US" dirty="0"/>
              <a:t>Education (</a:t>
            </a:r>
            <a:r>
              <a:rPr lang="en-US" dirty="0" err="1"/>
              <a:t>coursera</a:t>
            </a:r>
            <a:r>
              <a:rPr lang="en-US" dirty="0"/>
              <a:t>, </a:t>
            </a:r>
            <a:r>
              <a:rPr lang="en-US" dirty="0" err="1"/>
              <a:t>etc</a:t>
            </a:r>
            <a:r>
              <a:rPr lang="en-US" dirty="0"/>
              <a:t>) </a:t>
            </a:r>
          </a:p>
          <a:p>
            <a:pPr lvl="1"/>
            <a:r>
              <a:rPr lang="en-US" dirty="0"/>
              <a:t>Travel (</a:t>
            </a:r>
            <a:r>
              <a:rPr lang="en-US" dirty="0" err="1"/>
              <a:t>airbnb</a:t>
            </a:r>
            <a:r>
              <a:rPr lang="en-US" dirty="0"/>
              <a:t>)</a:t>
            </a:r>
          </a:p>
          <a:p>
            <a:pPr lvl="1"/>
            <a:r>
              <a:rPr lang="en-US" dirty="0"/>
              <a:t>Fashion (</a:t>
            </a:r>
            <a:r>
              <a:rPr lang="en-US" dirty="0" err="1"/>
              <a:t>stitchfix</a:t>
            </a:r>
            <a:r>
              <a:rPr lang="en-US" dirty="0"/>
              <a:t>)</a:t>
            </a:r>
          </a:p>
          <a:p>
            <a:endParaRPr lang="en-US" dirty="0"/>
          </a:p>
        </p:txBody>
      </p:sp>
      <p:sp>
        <p:nvSpPr>
          <p:cNvPr id="4" name="Slide Number Placeholder 3">
            <a:extLst>
              <a:ext uri="{FF2B5EF4-FFF2-40B4-BE49-F238E27FC236}">
                <a16:creationId xmlns:a16="http://schemas.microsoft.com/office/drawing/2014/main" id="{6D441F26-608A-47A8-BDF3-017925F279E9}"/>
              </a:ext>
            </a:extLst>
          </p:cNvPr>
          <p:cNvSpPr>
            <a:spLocks noGrp="1"/>
          </p:cNvSpPr>
          <p:nvPr>
            <p:ph type="sldNum" sz="quarter" idx="12"/>
          </p:nvPr>
        </p:nvSpPr>
        <p:spPr/>
        <p:txBody>
          <a:bodyPr/>
          <a:lstStyle/>
          <a:p>
            <a:fld id="{ABBEE3BA-F264-1746-880E-39AD601DF2B1}" type="slidenum">
              <a:rPr lang="en-US" smtClean="0"/>
              <a:t>4</a:t>
            </a:fld>
            <a:endParaRPr lang="en-US"/>
          </a:p>
        </p:txBody>
      </p:sp>
      <p:pic>
        <p:nvPicPr>
          <p:cNvPr id="7" name="Picture 6" descr="A group of books on a white background&#10;&#10;Description automatically generated">
            <a:extLst>
              <a:ext uri="{FF2B5EF4-FFF2-40B4-BE49-F238E27FC236}">
                <a16:creationId xmlns:a16="http://schemas.microsoft.com/office/drawing/2014/main" id="{EA1395BB-43DA-B9A7-B110-89F2D5C0793E}"/>
              </a:ext>
            </a:extLst>
          </p:cNvPr>
          <p:cNvPicPr>
            <a:picLocks noChangeAspect="1"/>
          </p:cNvPicPr>
          <p:nvPr/>
        </p:nvPicPr>
        <p:blipFill>
          <a:blip r:embed="rId3"/>
          <a:stretch>
            <a:fillRect/>
          </a:stretch>
        </p:blipFill>
        <p:spPr>
          <a:xfrm>
            <a:off x="914400" y="4964793"/>
            <a:ext cx="7772400" cy="1518557"/>
          </a:xfrm>
          <a:prstGeom prst="rect">
            <a:avLst/>
          </a:prstGeom>
        </p:spPr>
      </p:pic>
    </p:spTree>
    <p:extLst>
      <p:ext uri="{BB962C8B-B14F-4D97-AF65-F5344CB8AC3E}">
        <p14:creationId xmlns:p14="http://schemas.microsoft.com/office/powerpoint/2010/main" val="232158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9D625F-512A-DC28-4BF1-223E2AC1D238}"/>
              </a:ext>
            </a:extLst>
          </p:cNvPr>
          <p:cNvSpPr>
            <a:spLocks noGrp="1"/>
          </p:cNvSpPr>
          <p:nvPr>
            <p:ph type="sldNum" sz="quarter" idx="12"/>
          </p:nvPr>
        </p:nvSpPr>
        <p:spPr/>
        <p:txBody>
          <a:bodyPr/>
          <a:lstStyle/>
          <a:p>
            <a:fld id="{ABBEE3BA-F264-1746-880E-39AD601DF2B1}" type="slidenum">
              <a:rPr lang="en-US" smtClean="0"/>
              <a:t>40</a:t>
            </a:fld>
            <a:endParaRPr lang="en-US"/>
          </a:p>
        </p:txBody>
      </p:sp>
      <p:sp>
        <p:nvSpPr>
          <p:cNvPr id="5" name="Text Placeholder 4">
            <a:extLst>
              <a:ext uri="{FF2B5EF4-FFF2-40B4-BE49-F238E27FC236}">
                <a16:creationId xmlns:a16="http://schemas.microsoft.com/office/drawing/2014/main" id="{C3C40B30-DA08-F5DF-AA07-A5095459ACA6}"/>
              </a:ext>
            </a:extLst>
          </p:cNvPr>
          <p:cNvSpPr>
            <a:spLocks noGrp="1"/>
          </p:cNvSpPr>
          <p:nvPr>
            <p:ph type="body" sz="quarter" idx="13"/>
          </p:nvPr>
        </p:nvSpPr>
        <p:spPr>
          <a:xfrm>
            <a:off x="606356" y="1769441"/>
            <a:ext cx="4704783" cy="914400"/>
          </a:xfrm>
        </p:spPr>
        <p:txBody>
          <a:bodyPr/>
          <a:lstStyle/>
          <a:p>
            <a:r>
              <a:rPr lang="en-US" dirty="0"/>
              <a:t>Module8_Ensembles</a:t>
            </a:r>
          </a:p>
        </p:txBody>
      </p:sp>
      <p:sp>
        <p:nvSpPr>
          <p:cNvPr id="6" name="TextBox 5">
            <a:extLst>
              <a:ext uri="{FF2B5EF4-FFF2-40B4-BE49-F238E27FC236}">
                <a16:creationId xmlns:a16="http://schemas.microsoft.com/office/drawing/2014/main" id="{62CC340F-D68E-4F9B-F287-8B0E04DCA8E0}"/>
              </a:ext>
            </a:extLst>
          </p:cNvPr>
          <p:cNvSpPr txBox="1"/>
          <p:nvPr/>
        </p:nvSpPr>
        <p:spPr>
          <a:xfrm>
            <a:off x="3642360" y="3185160"/>
            <a:ext cx="2062872" cy="400110"/>
          </a:xfrm>
          <a:prstGeom prst="rect">
            <a:avLst/>
          </a:prstGeom>
          <a:solidFill>
            <a:schemeClr val="accent5"/>
          </a:solidFill>
        </p:spPr>
        <p:txBody>
          <a:bodyPr wrap="none" rtlCol="0">
            <a:spAutoFit/>
          </a:bodyPr>
          <a:lstStyle/>
          <a:p>
            <a:pPr marL="0" indent="0" algn="l">
              <a:buNone/>
            </a:pPr>
            <a:r>
              <a:rPr lang="en-US" sz="2000" dirty="0" err="1">
                <a:latin typeface="Tahoma" panose="020B0604030504040204" pitchFamily="34" charset="0"/>
                <a:ea typeface="Tahoma" panose="020B0604030504040204" pitchFamily="34" charset="0"/>
                <a:cs typeface="Tahoma" panose="020B0604030504040204" pitchFamily="34" charset="0"/>
              </a:rPr>
              <a:t>ensembles.ipynb</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53830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E66B3-2F59-ECEE-0E68-70FFAC8DAA45}"/>
              </a:ext>
            </a:extLst>
          </p:cNvPr>
          <p:cNvSpPr>
            <a:spLocks noGrp="1"/>
          </p:cNvSpPr>
          <p:nvPr>
            <p:ph type="title"/>
          </p:nvPr>
        </p:nvSpPr>
        <p:spPr/>
        <p:txBody>
          <a:bodyPr/>
          <a:lstStyle/>
          <a:p>
            <a:r>
              <a:rPr lang="en-US" dirty="0"/>
              <a:t>Ensembles: use in data science</a:t>
            </a:r>
          </a:p>
        </p:txBody>
      </p:sp>
      <p:sp>
        <p:nvSpPr>
          <p:cNvPr id="3" name="Content Placeholder 2">
            <a:extLst>
              <a:ext uri="{FF2B5EF4-FFF2-40B4-BE49-F238E27FC236}">
                <a16:creationId xmlns:a16="http://schemas.microsoft.com/office/drawing/2014/main" id="{7423623A-71E2-636F-AC29-7B730AB34740}"/>
              </a:ext>
            </a:extLst>
          </p:cNvPr>
          <p:cNvSpPr>
            <a:spLocks noGrp="1"/>
          </p:cNvSpPr>
          <p:nvPr>
            <p:ph idx="1"/>
          </p:nvPr>
        </p:nvSpPr>
        <p:spPr/>
        <p:txBody>
          <a:bodyPr/>
          <a:lstStyle/>
          <a:p>
            <a:r>
              <a:rPr lang="en-US" dirty="0"/>
              <a:t>In the 1990s, the theory resulted in the creation of many methods to exploit the theory of ensembles:</a:t>
            </a:r>
          </a:p>
          <a:p>
            <a:endParaRPr lang="en-US" dirty="0"/>
          </a:p>
          <a:p>
            <a:pPr lvl="1"/>
            <a:r>
              <a:rPr lang="en-US" dirty="0"/>
              <a:t>Boosting</a:t>
            </a:r>
          </a:p>
          <a:p>
            <a:pPr lvl="1"/>
            <a:r>
              <a:rPr lang="en-US" dirty="0"/>
              <a:t>Random Forests</a:t>
            </a:r>
          </a:p>
          <a:p>
            <a:pPr lvl="1"/>
            <a:r>
              <a:rPr lang="en-US" dirty="0"/>
              <a:t>Other methods with fun names:</a:t>
            </a:r>
          </a:p>
          <a:p>
            <a:pPr lvl="2"/>
            <a:r>
              <a:rPr lang="en-US" dirty="0"/>
              <a:t>Arcing</a:t>
            </a:r>
          </a:p>
          <a:p>
            <a:pPr lvl="2"/>
            <a:r>
              <a:rPr lang="en-US" dirty="0"/>
              <a:t>Bagging</a:t>
            </a:r>
          </a:p>
          <a:p>
            <a:pPr lvl="2"/>
            <a:r>
              <a:rPr lang="en-US" dirty="0"/>
              <a:t>Bumping</a:t>
            </a:r>
          </a:p>
          <a:p>
            <a:pPr lvl="2"/>
            <a:r>
              <a:rPr lang="en-US" dirty="0"/>
              <a:t>Crumpling</a:t>
            </a:r>
          </a:p>
          <a:p>
            <a:pPr lvl="2"/>
            <a:r>
              <a:rPr lang="en-US" dirty="0"/>
              <a:t>Born-again models</a:t>
            </a:r>
          </a:p>
          <a:p>
            <a:pPr lvl="2"/>
            <a:r>
              <a:rPr lang="en-US" dirty="0"/>
              <a:t>Bayesian Model Averaging</a:t>
            </a:r>
          </a:p>
          <a:p>
            <a:pPr lvl="3"/>
            <a:r>
              <a:rPr lang="en-US" dirty="0"/>
              <a:t>Close to my heart &lt;3! </a:t>
            </a:r>
          </a:p>
          <a:p>
            <a:pPr lvl="1"/>
            <a:endParaRPr lang="en-US" dirty="0"/>
          </a:p>
          <a:p>
            <a:pPr marL="342900" lvl="1" indent="0">
              <a:buNone/>
            </a:pPr>
            <a:endParaRPr lang="en-US" dirty="0"/>
          </a:p>
          <a:p>
            <a:pPr marL="342900" lvl="1" indent="0">
              <a:buNone/>
            </a:pPr>
            <a:endParaRPr lang="en-US" dirty="0"/>
          </a:p>
          <a:p>
            <a:pPr marL="342900" lvl="1" indent="0">
              <a:buNone/>
            </a:pPr>
            <a:endParaRPr lang="en-US" dirty="0"/>
          </a:p>
        </p:txBody>
      </p:sp>
      <p:sp>
        <p:nvSpPr>
          <p:cNvPr id="4" name="Slide Number Placeholder 3">
            <a:extLst>
              <a:ext uri="{FF2B5EF4-FFF2-40B4-BE49-F238E27FC236}">
                <a16:creationId xmlns:a16="http://schemas.microsoft.com/office/drawing/2014/main" id="{6AA9BDF8-8ACA-77F0-BA13-7357C378D3E1}"/>
              </a:ext>
            </a:extLst>
          </p:cNvPr>
          <p:cNvSpPr>
            <a:spLocks noGrp="1"/>
          </p:cNvSpPr>
          <p:nvPr>
            <p:ph type="sldNum" sz="quarter" idx="10"/>
          </p:nvPr>
        </p:nvSpPr>
        <p:spPr/>
        <p:txBody>
          <a:bodyPr/>
          <a:lstStyle/>
          <a:p>
            <a:fld id="{ABBEE3BA-F264-1746-880E-39AD601DF2B1}" type="slidenum">
              <a:rPr lang="en-US" smtClean="0"/>
              <a:t>41</a:t>
            </a:fld>
            <a:endParaRPr lang="en-US"/>
          </a:p>
        </p:txBody>
      </p:sp>
      <p:pic>
        <p:nvPicPr>
          <p:cNvPr id="6" name="Picture 5" descr="A close up of a book&#10;&#10;Description automatically generated">
            <a:extLst>
              <a:ext uri="{FF2B5EF4-FFF2-40B4-BE49-F238E27FC236}">
                <a16:creationId xmlns:a16="http://schemas.microsoft.com/office/drawing/2014/main" id="{FC60BF93-0B5A-4C4F-CB50-22ADF2B04579}"/>
              </a:ext>
            </a:extLst>
          </p:cNvPr>
          <p:cNvPicPr>
            <a:picLocks noChangeAspect="1"/>
          </p:cNvPicPr>
          <p:nvPr/>
        </p:nvPicPr>
        <p:blipFill>
          <a:blip r:embed="rId3"/>
          <a:stretch>
            <a:fillRect/>
          </a:stretch>
        </p:blipFill>
        <p:spPr>
          <a:xfrm>
            <a:off x="5973387" y="2655969"/>
            <a:ext cx="2484120" cy="1546061"/>
          </a:xfrm>
          <a:prstGeom prst="rect">
            <a:avLst/>
          </a:prstGeom>
        </p:spPr>
      </p:pic>
      <p:pic>
        <p:nvPicPr>
          <p:cNvPr id="7" name="Picture 6" descr="A person wearing a tie and holding a folder&#10;&#10;Description automatically generated">
            <a:extLst>
              <a:ext uri="{FF2B5EF4-FFF2-40B4-BE49-F238E27FC236}">
                <a16:creationId xmlns:a16="http://schemas.microsoft.com/office/drawing/2014/main" id="{B39AFDF8-5711-2F49-6B40-FD4EE999EA86}"/>
              </a:ext>
            </a:extLst>
          </p:cNvPr>
          <p:cNvPicPr>
            <a:picLocks noChangeAspect="1"/>
          </p:cNvPicPr>
          <p:nvPr/>
        </p:nvPicPr>
        <p:blipFill>
          <a:blip r:embed="rId4"/>
          <a:stretch>
            <a:fillRect/>
          </a:stretch>
        </p:blipFill>
        <p:spPr>
          <a:xfrm>
            <a:off x="5973387" y="4424157"/>
            <a:ext cx="1910284" cy="2059193"/>
          </a:xfrm>
          <a:prstGeom prst="rect">
            <a:avLst/>
          </a:prstGeom>
        </p:spPr>
      </p:pic>
    </p:spTree>
    <p:extLst>
      <p:ext uri="{BB962C8B-B14F-4D97-AF65-F5344CB8AC3E}">
        <p14:creationId xmlns:p14="http://schemas.microsoft.com/office/powerpoint/2010/main" val="412131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9D7B0-B0EB-73DA-9F7E-B87117BC656D}"/>
              </a:ext>
            </a:extLst>
          </p:cNvPr>
          <p:cNvSpPr>
            <a:spLocks noGrp="1"/>
          </p:cNvSpPr>
          <p:nvPr>
            <p:ph type="title"/>
          </p:nvPr>
        </p:nvSpPr>
        <p:spPr/>
        <p:txBody>
          <a:bodyPr/>
          <a:lstStyle/>
          <a:p>
            <a:r>
              <a:rPr lang="en-US" dirty="0"/>
              <a:t>Ensemble Methods: Boosting</a:t>
            </a:r>
          </a:p>
        </p:txBody>
      </p:sp>
      <p:sp>
        <p:nvSpPr>
          <p:cNvPr id="3" name="Content Placeholder 2">
            <a:extLst>
              <a:ext uri="{FF2B5EF4-FFF2-40B4-BE49-F238E27FC236}">
                <a16:creationId xmlns:a16="http://schemas.microsoft.com/office/drawing/2014/main" id="{7CDC80E5-F4CC-F6BC-7F21-631302C5EB7D}"/>
              </a:ext>
            </a:extLst>
          </p:cNvPr>
          <p:cNvSpPr>
            <a:spLocks noGrp="1"/>
          </p:cNvSpPr>
          <p:nvPr>
            <p:ph idx="1"/>
          </p:nvPr>
        </p:nvSpPr>
        <p:spPr>
          <a:xfrm>
            <a:off x="457200" y="1021899"/>
            <a:ext cx="7437120" cy="2407101"/>
          </a:xfrm>
        </p:spPr>
        <p:txBody>
          <a:bodyPr/>
          <a:lstStyle/>
          <a:p>
            <a:r>
              <a:rPr lang="en-US" dirty="0"/>
              <a:t>Boosting takes advantage of a key theoretical finding in ensembles:  “</a:t>
            </a:r>
            <a:r>
              <a:rPr lang="en-US" i="1" dirty="0"/>
              <a:t>Theory of Weak Learners </a:t>
            </a:r>
            <a:r>
              <a:rPr lang="en-US" dirty="0"/>
              <a:t>” </a:t>
            </a:r>
          </a:p>
          <a:p>
            <a:pPr marL="0" indent="0">
              <a:buNone/>
            </a:pPr>
            <a:endParaRPr lang="en-US" dirty="0"/>
          </a:p>
          <a:p>
            <a:pPr lvl="1"/>
            <a:r>
              <a:rPr lang="en-US" dirty="0"/>
              <a:t>says that if you want to build the best ensemble, you should build it from models that aren’t that good themselves!!   </a:t>
            </a:r>
          </a:p>
          <a:p>
            <a:pPr lvl="1"/>
            <a:endParaRPr lang="en-US" dirty="0"/>
          </a:p>
          <a:p>
            <a:pPr marL="342900" lvl="1" indent="0">
              <a:buNone/>
            </a:pPr>
            <a:endParaRPr lang="en-US" dirty="0"/>
          </a:p>
          <a:p>
            <a:pPr lvl="1"/>
            <a:r>
              <a:rPr lang="en-US" dirty="0"/>
              <a:t>A Weak Learner is a model that is only slightly better than random chance</a:t>
            </a:r>
          </a:p>
          <a:p>
            <a:pPr lvl="1"/>
            <a:endParaRPr lang="en-US" dirty="0"/>
          </a:p>
          <a:p>
            <a:pPr lvl="1"/>
            <a:endParaRPr lang="en-US" dirty="0"/>
          </a:p>
          <a:p>
            <a:pPr lvl="1"/>
            <a:r>
              <a:rPr lang="en-US" dirty="0"/>
              <a:t>The Theory of Weak Learners says that combining many weak learners, as long as they have some independent information </a:t>
            </a:r>
            <a:r>
              <a:rPr lang="en-US" i="1" dirty="0">
                <a:solidFill>
                  <a:schemeClr val="accent2"/>
                </a:solidFill>
              </a:rPr>
              <a:t>will perform better than combining strong learners. </a:t>
            </a:r>
          </a:p>
          <a:p>
            <a:pPr marL="342900" lvl="1" indent="0">
              <a:buNone/>
            </a:pPr>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C73A4580-FEED-6D92-8E02-7C5311DBE453}"/>
              </a:ext>
            </a:extLst>
          </p:cNvPr>
          <p:cNvSpPr>
            <a:spLocks noGrp="1"/>
          </p:cNvSpPr>
          <p:nvPr>
            <p:ph type="sldNum" sz="quarter" idx="10"/>
          </p:nvPr>
        </p:nvSpPr>
        <p:spPr/>
        <p:txBody>
          <a:bodyPr/>
          <a:lstStyle/>
          <a:p>
            <a:fld id="{ABBEE3BA-F264-1746-880E-39AD601DF2B1}" type="slidenum">
              <a:rPr lang="en-US" smtClean="0"/>
              <a:t>42</a:t>
            </a:fld>
            <a:endParaRPr lang="en-US"/>
          </a:p>
        </p:txBody>
      </p:sp>
      <p:sp>
        <p:nvSpPr>
          <p:cNvPr id="6" name="TextBox 5">
            <a:extLst>
              <a:ext uri="{FF2B5EF4-FFF2-40B4-BE49-F238E27FC236}">
                <a16:creationId xmlns:a16="http://schemas.microsoft.com/office/drawing/2014/main" id="{57818B12-428F-696A-177A-CA3171CC8BD9}"/>
              </a:ext>
            </a:extLst>
          </p:cNvPr>
          <p:cNvSpPr txBox="1"/>
          <p:nvPr/>
        </p:nvSpPr>
        <p:spPr>
          <a:xfrm>
            <a:off x="8313420" y="2354580"/>
            <a:ext cx="748923" cy="769441"/>
          </a:xfrm>
          <a:prstGeom prst="rect">
            <a:avLst/>
          </a:prstGeom>
          <a:noFill/>
        </p:spPr>
        <p:txBody>
          <a:bodyPr wrap="none" rtlCol="0">
            <a:spAutoFit/>
          </a:bodyPr>
          <a:lstStyle/>
          <a:p>
            <a:pPr>
              <a:buNone/>
            </a:pPr>
            <a:r>
              <a:rPr lang="en-US" sz="4400" dirty="0"/>
              <a:t>🤯</a:t>
            </a:r>
          </a:p>
        </p:txBody>
      </p:sp>
    </p:spTree>
    <p:extLst>
      <p:ext uri="{BB962C8B-B14F-4D97-AF65-F5344CB8AC3E}">
        <p14:creationId xmlns:p14="http://schemas.microsoft.com/office/powerpoint/2010/main" val="192408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7563-AADC-B5EE-7205-286D689692D8}"/>
              </a:ext>
            </a:extLst>
          </p:cNvPr>
          <p:cNvSpPr>
            <a:spLocks noGrp="1"/>
          </p:cNvSpPr>
          <p:nvPr>
            <p:ph type="title"/>
          </p:nvPr>
        </p:nvSpPr>
        <p:spPr/>
        <p:txBody>
          <a:bodyPr/>
          <a:lstStyle/>
          <a:p>
            <a:r>
              <a:rPr lang="en-US" dirty="0"/>
              <a:t>Boosting: How it works</a:t>
            </a:r>
          </a:p>
        </p:txBody>
      </p:sp>
      <p:sp>
        <p:nvSpPr>
          <p:cNvPr id="3" name="Content Placeholder 2">
            <a:extLst>
              <a:ext uri="{FF2B5EF4-FFF2-40B4-BE49-F238E27FC236}">
                <a16:creationId xmlns:a16="http://schemas.microsoft.com/office/drawing/2014/main" id="{1F9C5F6E-0B02-0E86-F089-83FF3C96A2A7}"/>
              </a:ext>
            </a:extLst>
          </p:cNvPr>
          <p:cNvSpPr>
            <a:spLocks noGrp="1"/>
          </p:cNvSpPr>
          <p:nvPr>
            <p:ph idx="1"/>
          </p:nvPr>
        </p:nvSpPr>
        <p:spPr>
          <a:xfrm>
            <a:off x="457199" y="865739"/>
            <a:ext cx="8588477" cy="5379486"/>
          </a:xfrm>
        </p:spPr>
        <p:txBody>
          <a:bodyPr/>
          <a:lstStyle/>
          <a:p>
            <a:r>
              <a:rPr lang="en-US" dirty="0"/>
              <a:t>Boosting steps:</a:t>
            </a:r>
          </a:p>
          <a:p>
            <a:pPr lvl="1"/>
            <a:r>
              <a:rPr lang="en-US" dirty="0"/>
              <a:t>Fit a simple classifier (weak learner) to the data set</a:t>
            </a:r>
          </a:p>
          <a:p>
            <a:pPr lvl="1"/>
            <a:r>
              <a:rPr lang="en-US" dirty="0"/>
              <a:t>Identify the cases the classifier got wrong</a:t>
            </a:r>
          </a:p>
          <a:p>
            <a:pPr lvl="1"/>
            <a:r>
              <a:rPr lang="en-US" dirty="0"/>
              <a:t>“upweight” or “</a:t>
            </a:r>
            <a:r>
              <a:rPr lang="en-US" dirty="0" err="1"/>
              <a:t>upsample</a:t>
            </a:r>
            <a:r>
              <a:rPr lang="en-US" dirty="0"/>
              <a:t>” the mis-classified cases</a:t>
            </a:r>
          </a:p>
          <a:p>
            <a:pPr lvl="1"/>
            <a:r>
              <a:rPr lang="en-US" dirty="0"/>
              <a:t>Fit classifier again</a:t>
            </a:r>
          </a:p>
          <a:p>
            <a:pPr lvl="1"/>
            <a:r>
              <a:rPr lang="en-US" dirty="0"/>
              <a:t>Rinse and repeat</a:t>
            </a:r>
          </a:p>
          <a:p>
            <a:pPr lvl="1"/>
            <a:r>
              <a:rPr lang="en-US" dirty="0"/>
              <a:t>Stop after k iterations, the final prediction is an ensemble of all of the component models (perhaps weighted) </a:t>
            </a:r>
          </a:p>
          <a:p>
            <a:pPr marL="342900" lvl="1" indent="0">
              <a:buNone/>
            </a:pPr>
            <a:endParaRPr lang="en-US" dirty="0"/>
          </a:p>
          <a:p>
            <a:r>
              <a:rPr lang="en-US" dirty="0"/>
              <a:t>Simple classifier could be as simple as a one-split tree!</a:t>
            </a:r>
          </a:p>
          <a:p>
            <a:pPr lvl="1"/>
            <a:r>
              <a:rPr lang="en-US" i="1" dirty="0"/>
              <a:t>Boosted stumps</a:t>
            </a:r>
          </a:p>
          <a:p>
            <a:pPr lvl="1"/>
            <a:endParaRPr lang="en-US" dirty="0"/>
          </a:p>
          <a:p>
            <a:r>
              <a:rPr lang="en-US" dirty="0"/>
              <a:t>Some of the absolute best predictive models are based on Boosting!</a:t>
            </a:r>
          </a:p>
          <a:p>
            <a:pPr lvl="1"/>
            <a:r>
              <a:rPr lang="en-US" dirty="0" err="1"/>
              <a:t>Adaboost</a:t>
            </a:r>
            <a:endParaRPr lang="en-US" dirty="0"/>
          </a:p>
          <a:p>
            <a:pPr lvl="1"/>
            <a:r>
              <a:rPr lang="en-US" dirty="0"/>
              <a:t>Gradient-boosted decision trees (GBDT)**</a:t>
            </a:r>
          </a:p>
          <a:p>
            <a:pPr lvl="1"/>
            <a:r>
              <a:rPr lang="en-US" dirty="0" err="1"/>
              <a:t>XGBoost</a:t>
            </a:r>
            <a:endParaRPr lang="en-US" dirty="0"/>
          </a:p>
          <a:p>
            <a:pPr lvl="1"/>
            <a:endParaRPr lang="en-US" dirty="0"/>
          </a:p>
        </p:txBody>
      </p:sp>
      <p:sp>
        <p:nvSpPr>
          <p:cNvPr id="4" name="Slide Number Placeholder 3">
            <a:extLst>
              <a:ext uri="{FF2B5EF4-FFF2-40B4-BE49-F238E27FC236}">
                <a16:creationId xmlns:a16="http://schemas.microsoft.com/office/drawing/2014/main" id="{2201A034-5E41-933E-81AE-F9523BB75A30}"/>
              </a:ext>
            </a:extLst>
          </p:cNvPr>
          <p:cNvSpPr>
            <a:spLocks noGrp="1"/>
          </p:cNvSpPr>
          <p:nvPr>
            <p:ph type="sldNum" sz="quarter" idx="10"/>
          </p:nvPr>
        </p:nvSpPr>
        <p:spPr/>
        <p:txBody>
          <a:bodyPr/>
          <a:lstStyle/>
          <a:p>
            <a:fld id="{ABBEE3BA-F264-1746-880E-39AD601DF2B1}" type="slidenum">
              <a:rPr lang="en-US" smtClean="0"/>
              <a:t>43</a:t>
            </a:fld>
            <a:endParaRPr lang="en-US"/>
          </a:p>
        </p:txBody>
      </p:sp>
    </p:spTree>
    <p:extLst>
      <p:ext uri="{BB962C8B-B14F-4D97-AF65-F5344CB8AC3E}">
        <p14:creationId xmlns:p14="http://schemas.microsoft.com/office/powerpoint/2010/main" val="26242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53BD1B13-FCA9-4F11-6C46-405AECCCE325}"/>
              </a:ext>
            </a:extLst>
          </p:cNvPr>
          <p:cNvSpPr>
            <a:spLocks noGrp="1"/>
          </p:cNvSpPr>
          <p:nvPr>
            <p:ph type="title"/>
          </p:nvPr>
        </p:nvSpPr>
        <p:spPr/>
        <p:txBody>
          <a:bodyPr/>
          <a:lstStyle/>
          <a:p>
            <a:r>
              <a:rPr lang="en-US" altLang="en-US" dirty="0">
                <a:ea typeface="ＭＳ Ｐゴシック" panose="020B0600070205080204" pitchFamily="34" charset="-128"/>
              </a:rPr>
              <a:t>Boosting Example</a:t>
            </a:r>
          </a:p>
        </p:txBody>
      </p:sp>
      <p:sp>
        <p:nvSpPr>
          <p:cNvPr id="35843" name="Content Placeholder 2">
            <a:extLst>
              <a:ext uri="{FF2B5EF4-FFF2-40B4-BE49-F238E27FC236}">
                <a16:creationId xmlns:a16="http://schemas.microsoft.com/office/drawing/2014/main" id="{E3480FDC-1F07-5C82-8709-F307E7DF0FA2}"/>
              </a:ext>
            </a:extLst>
          </p:cNvPr>
          <p:cNvSpPr>
            <a:spLocks noGrp="1"/>
          </p:cNvSpPr>
          <p:nvPr>
            <p:ph idx="1"/>
          </p:nvPr>
        </p:nvSpPr>
        <p:spPr>
          <a:xfrm>
            <a:off x="6553200" y="5072062"/>
            <a:ext cx="1639908" cy="579437"/>
          </a:xfrm>
        </p:spPr>
        <p:txBody>
          <a:bodyPr/>
          <a:lstStyle/>
          <a:p>
            <a:pPr marL="0" indent="0">
              <a:buNone/>
            </a:pPr>
            <a:r>
              <a:rPr lang="en-US" altLang="en-US" sz="1200" dirty="0">
                <a:ea typeface="ＭＳ Ｐゴシック" panose="020B0600070205080204" pitchFamily="34" charset="-128"/>
              </a:rPr>
              <a:t>Courtesy M. Littman</a:t>
            </a:r>
          </a:p>
        </p:txBody>
      </p:sp>
      <p:sp>
        <p:nvSpPr>
          <p:cNvPr id="35845" name="Slide Number Placeholder 4">
            <a:extLst>
              <a:ext uri="{FF2B5EF4-FFF2-40B4-BE49-F238E27FC236}">
                <a16:creationId xmlns:a16="http://schemas.microsoft.com/office/drawing/2014/main" id="{1B88AB35-156B-0F0A-7D6D-AEDF29DC67B0}"/>
              </a:ext>
            </a:extLst>
          </p:cNvPr>
          <p:cNvSpPr>
            <a:spLocks noGrp="1"/>
          </p:cNvSpPr>
          <p:nvPr>
            <p:ph type="sldNum" sz="quarter" idx="12"/>
          </p:nvPr>
        </p:nvSpPr>
        <p:spPr bwMode="auto">
          <a:xfrm>
            <a:off x="6553200" y="6400800"/>
            <a:ext cx="190500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3C7B18BD-3CE5-A24F-8E89-D7361AEA4E6D}" type="slidenum">
              <a:rPr lang="en-US" altLang="en-US" smtClean="0"/>
              <a:pPr/>
              <a:t>44</a:t>
            </a:fld>
            <a:endParaRPr lang="en-US" altLang="en-US" sz="1400"/>
          </a:p>
        </p:txBody>
      </p:sp>
      <p:pic>
        <p:nvPicPr>
          <p:cNvPr id="35846" name="Picture 5">
            <a:extLst>
              <a:ext uri="{FF2B5EF4-FFF2-40B4-BE49-F238E27FC236}">
                <a16:creationId xmlns:a16="http://schemas.microsoft.com/office/drawing/2014/main" id="{C05968C3-6CDB-74D6-FDA5-CC565F4D05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667000"/>
            <a:ext cx="3124200"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6">
            <a:extLst>
              <a:ext uri="{FF2B5EF4-FFF2-40B4-BE49-F238E27FC236}">
                <a16:creationId xmlns:a16="http://schemas.microsoft.com/office/drawing/2014/main" id="{EDA43AEC-67F6-9006-DDB0-0ED14AA32F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050" y="981919"/>
            <a:ext cx="50165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Slide Number Placeholder 4">
            <a:extLst>
              <a:ext uri="{FF2B5EF4-FFF2-40B4-BE49-F238E27FC236}">
                <a16:creationId xmlns:a16="http://schemas.microsoft.com/office/drawing/2014/main" id="{440283C1-AFEF-86BC-1408-44A07176E1BB}"/>
              </a:ext>
            </a:extLst>
          </p:cNvPr>
          <p:cNvSpPr>
            <a:spLocks noGrp="1"/>
          </p:cNvSpPr>
          <p:nvPr>
            <p:ph type="sldNum" sz="quarter" idx="12"/>
          </p:nvPr>
        </p:nvSpPr>
        <p:spPr bwMode="auto">
          <a:xfrm>
            <a:off x="8679180" y="6553200"/>
            <a:ext cx="46482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pPr>
              <a:buNone/>
            </a:pPr>
            <a:fld id="{3C7B18BD-3CE5-A24F-8E89-D7361AEA4E6D}" type="slidenum">
              <a:rPr lang="en-US" altLang="en-US" smtClean="0"/>
              <a:pPr>
                <a:buNone/>
              </a:pPr>
              <a:t>45</a:t>
            </a:fld>
            <a:endParaRPr lang="en-US" altLang="en-US" sz="1400"/>
          </a:p>
        </p:txBody>
      </p:sp>
      <p:sp>
        <p:nvSpPr>
          <p:cNvPr id="36869" name="Title 1">
            <a:extLst>
              <a:ext uri="{FF2B5EF4-FFF2-40B4-BE49-F238E27FC236}">
                <a16:creationId xmlns:a16="http://schemas.microsoft.com/office/drawing/2014/main" id="{5474FA3F-7688-1D67-28E9-CA759F49B13B}"/>
              </a:ext>
            </a:extLst>
          </p:cNvPr>
          <p:cNvSpPr>
            <a:spLocks noGrp="1"/>
          </p:cNvSpPr>
          <p:nvPr>
            <p:ph type="title"/>
          </p:nvPr>
        </p:nvSpPr>
        <p:spPr/>
        <p:txBody>
          <a:bodyPr/>
          <a:lstStyle/>
          <a:p>
            <a:r>
              <a:rPr lang="en-US" altLang="en-US" dirty="0">
                <a:ea typeface="ＭＳ Ｐゴシック" panose="020B0600070205080204" pitchFamily="34" charset="-128"/>
              </a:rPr>
              <a:t>Boosting Example</a:t>
            </a:r>
          </a:p>
        </p:txBody>
      </p:sp>
      <p:pic>
        <p:nvPicPr>
          <p:cNvPr id="36870" name="Picture 6">
            <a:extLst>
              <a:ext uri="{FF2B5EF4-FFF2-40B4-BE49-F238E27FC236}">
                <a16:creationId xmlns:a16="http://schemas.microsoft.com/office/drawing/2014/main" id="{E88EC0F6-2945-B631-20BD-8357B4E1BD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1"/>
            <a:ext cx="4069080" cy="2986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7">
            <a:extLst>
              <a:ext uri="{FF2B5EF4-FFF2-40B4-BE49-F238E27FC236}">
                <a16:creationId xmlns:a16="http://schemas.microsoft.com/office/drawing/2014/main" id="{5896578A-E162-204C-8E44-AF6E3CC0ED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3242" y="1002264"/>
            <a:ext cx="4373558" cy="261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8">
            <a:extLst>
              <a:ext uri="{FF2B5EF4-FFF2-40B4-BE49-F238E27FC236}">
                <a16:creationId xmlns:a16="http://schemas.microsoft.com/office/drawing/2014/main" id="{B365D68D-F0E2-2FD1-0992-03592CDB0F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901219"/>
            <a:ext cx="3680460" cy="252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9">
            <a:extLst>
              <a:ext uri="{FF2B5EF4-FFF2-40B4-BE49-F238E27FC236}">
                <a16:creationId xmlns:a16="http://schemas.microsoft.com/office/drawing/2014/main" id="{9ABB83B3-4A18-49ED-3E2C-71DCC0D2015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85299" y="3928186"/>
            <a:ext cx="3316031" cy="2521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6" name="Content Placeholder 2">
            <a:extLst>
              <a:ext uri="{FF2B5EF4-FFF2-40B4-BE49-F238E27FC236}">
                <a16:creationId xmlns:a16="http://schemas.microsoft.com/office/drawing/2014/main" id="{E4E20418-35BE-7653-5B86-DB480248AA9D}"/>
              </a:ext>
            </a:extLst>
          </p:cNvPr>
          <p:cNvSpPr>
            <a:spLocks noGrp="1"/>
          </p:cNvSpPr>
          <p:nvPr>
            <p:ph idx="1"/>
          </p:nvPr>
        </p:nvSpPr>
        <p:spPr>
          <a:xfrm>
            <a:off x="6229985" y="6453917"/>
            <a:ext cx="1763395" cy="304800"/>
          </a:xfrm>
          <a:solidFill>
            <a:schemeClr val="accent5"/>
          </a:solidFill>
        </p:spPr>
        <p:txBody>
          <a:bodyPr/>
          <a:lstStyle/>
          <a:p>
            <a:pPr marL="0" indent="0">
              <a:buNone/>
            </a:pPr>
            <a:r>
              <a:rPr lang="en-US" altLang="en-US" sz="1200" dirty="0">
                <a:ea typeface="ＭＳ Ｐゴシック" panose="020B0600070205080204" pitchFamily="34" charset="-128"/>
              </a:rPr>
              <a:t>Courtesy: M. Littman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318"/>
            <a:ext cx="8229600" cy="685482"/>
          </a:xfrm>
        </p:spPr>
        <p:txBody>
          <a:bodyPr>
            <a:normAutofit/>
          </a:bodyPr>
          <a:lstStyle/>
          <a:p>
            <a:r>
              <a:rPr lang="en-US" dirty="0"/>
              <a:t>Random forests:</a:t>
            </a:r>
          </a:p>
        </p:txBody>
      </p:sp>
      <p:sp>
        <p:nvSpPr>
          <p:cNvPr id="3" name="Content Placeholder 2"/>
          <p:cNvSpPr>
            <a:spLocks noGrp="1"/>
          </p:cNvSpPr>
          <p:nvPr>
            <p:ph idx="1"/>
          </p:nvPr>
        </p:nvSpPr>
        <p:spPr>
          <a:xfrm>
            <a:off x="457200" y="1203960"/>
            <a:ext cx="7620000" cy="499078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1800" dirty="0">
                <a:ea typeface="ＭＳ Ｐゴシック" panose="020B0600070205080204" pitchFamily="34" charset="-128"/>
              </a:rPr>
              <a:t>Solves a problem with decision trees</a:t>
            </a:r>
          </a:p>
          <a:p>
            <a:pPr lvl="1"/>
            <a:r>
              <a:rPr lang="en-US" sz="1600" dirty="0">
                <a:ea typeface="ＭＳ Ｐゴシック" panose="020B0600070205080204" pitchFamily="34" charset="-128"/>
              </a:rPr>
              <a:t>Very sensitive to the first split</a:t>
            </a:r>
          </a:p>
          <a:p>
            <a:r>
              <a:rPr lang="en-US" sz="1800" dirty="0">
                <a:ea typeface="ＭＳ Ｐゴシック" panose="020B0600070205080204" pitchFamily="34" charset="-128"/>
              </a:rPr>
              <a:t>Idea - Build many decision trees and average them</a:t>
            </a:r>
          </a:p>
          <a:p>
            <a:pPr lvl="1"/>
            <a:r>
              <a:rPr lang="en-US" sz="1600" dirty="0">
                <a:ea typeface="ＭＳ Ｐゴシック" panose="020B0600070205080204" pitchFamily="34" charset="-128"/>
              </a:rPr>
              <a:t>Even better if the trees are weak: use small trees or even stumps</a:t>
            </a:r>
          </a:p>
          <a:p>
            <a:r>
              <a:rPr lang="en-US" sz="1800" dirty="0">
                <a:ea typeface="ＭＳ Ｐゴシック" panose="020B0600070205080204" pitchFamily="34" charset="-128"/>
              </a:rPr>
              <a:t>Even better idea, to inject “diversity” at each step:</a:t>
            </a:r>
          </a:p>
          <a:p>
            <a:pPr lvl="1"/>
            <a:r>
              <a:rPr lang="en-US" sz="1600" dirty="0">
                <a:ea typeface="ＭＳ Ｐゴシック" panose="020B0600070205080204" pitchFamily="34" charset="-128"/>
              </a:rPr>
              <a:t>Use a random sample of your data  </a:t>
            </a:r>
          </a:p>
          <a:p>
            <a:pPr lvl="1"/>
            <a:r>
              <a:rPr lang="en-US" sz="1600" dirty="0">
                <a:ea typeface="ＭＳ Ｐゴシック" panose="020B0600070205080204" pitchFamily="34" charset="-128"/>
              </a:rPr>
              <a:t>Use a random sample of predictors</a:t>
            </a:r>
          </a:p>
          <a:p>
            <a:pPr lvl="1"/>
            <a:r>
              <a:rPr lang="en-US" sz="1600" dirty="0">
                <a:ea typeface="ＭＳ Ｐゴシック" panose="020B0600070205080204" pitchFamily="34" charset="-128"/>
              </a:rPr>
              <a:t>Reduces correlation between models, improving the ensemble</a:t>
            </a:r>
          </a:p>
          <a:p>
            <a:pPr lvl="1"/>
            <a:r>
              <a:rPr lang="en-US" sz="1600" dirty="0">
                <a:ea typeface="ＭＳ Ｐゴシック" panose="020B0600070205080204" pitchFamily="34" charset="-128"/>
              </a:rPr>
              <a:t>The resulting models don’t have to be great, they just have to be at least “weak”!</a:t>
            </a:r>
          </a:p>
          <a:p>
            <a:r>
              <a:rPr lang="en-US" sz="1800" dirty="0">
                <a:ea typeface="ＭＳ Ｐゴシック" panose="020B0600070205080204" pitchFamily="34" charset="-128"/>
              </a:rPr>
              <a:t>Final prediction is the average across all the trees : </a:t>
            </a:r>
          </a:p>
        </p:txBody>
      </p:sp>
      <p:sp>
        <p:nvSpPr>
          <p:cNvPr id="4" name="Slide Number Placeholder 3"/>
          <p:cNvSpPr>
            <a:spLocks noGrp="1"/>
          </p:cNvSpPr>
          <p:nvPr>
            <p:ph type="sldNum" sz="quarter" idx="10"/>
          </p:nvPr>
        </p:nvSpPr>
        <p:spPr>
          <a:xfrm rot="16200000">
            <a:off x="8227377" y="5885497"/>
            <a:ext cx="1315721" cy="365125"/>
          </a:xfrm>
          <a:prstGeom prst="rect">
            <a:avLst/>
          </a:prstGeom>
        </p:spPr>
        <p:txBody>
          <a:bodyPr/>
          <a:lstStyle/>
          <a:p>
            <a:pPr>
              <a:defRPr/>
            </a:pPr>
            <a:fld id="{22F27C8E-632E-435E-8D7A-E81F227BC0D3}" type="slidenum">
              <a:rPr lang="en-US" smtClean="0"/>
              <a:pPr>
                <a:defRPr/>
              </a:pPr>
              <a:t>46</a:t>
            </a:fld>
            <a:endParaRPr lang="en-US"/>
          </a:p>
        </p:txBody>
      </p:sp>
      <p:sp>
        <p:nvSpPr>
          <p:cNvPr id="5" name="AutoShape 2" descr="Image result for Random forest"/>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Random forest"/>
          <p:cNvSpPr>
            <a:spLocks noChangeAspect="1" noChangeArrowheads="1"/>
          </p:cNvSpPr>
          <p:nvPr/>
        </p:nvSpPr>
        <p:spPr bwMode="auto">
          <a:xfrm>
            <a:off x="152400"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92" name="Picture 8" descr="f:id:kazoo04:20131204173330p:pl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741" y="4601245"/>
            <a:ext cx="3672839" cy="21246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1655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DE02B-BE79-11BE-9558-286C72048F41}"/>
              </a:ext>
            </a:extLst>
          </p:cNvPr>
          <p:cNvSpPr>
            <a:spLocks noGrp="1"/>
          </p:cNvSpPr>
          <p:nvPr>
            <p:ph type="title"/>
          </p:nvPr>
        </p:nvSpPr>
        <p:spPr/>
        <p:txBody>
          <a:bodyPr/>
          <a:lstStyle/>
          <a:p>
            <a:r>
              <a:rPr lang="en-US" dirty="0"/>
              <a:t>Random Forests vs Trees</a:t>
            </a:r>
          </a:p>
        </p:txBody>
      </p:sp>
      <p:sp>
        <p:nvSpPr>
          <p:cNvPr id="3" name="Content Placeholder 2">
            <a:extLst>
              <a:ext uri="{FF2B5EF4-FFF2-40B4-BE49-F238E27FC236}">
                <a16:creationId xmlns:a16="http://schemas.microsoft.com/office/drawing/2014/main" id="{65343A15-206F-A2FF-B1DC-2319DBD00C50}"/>
              </a:ext>
            </a:extLst>
          </p:cNvPr>
          <p:cNvSpPr>
            <a:spLocks noGrp="1"/>
          </p:cNvSpPr>
          <p:nvPr>
            <p:ph idx="1"/>
          </p:nvPr>
        </p:nvSpPr>
        <p:spPr/>
        <p:txBody>
          <a:bodyPr/>
          <a:lstStyle/>
          <a:p>
            <a:r>
              <a:rPr lang="en-US" dirty="0"/>
              <a:t>Random Forests:</a:t>
            </a:r>
          </a:p>
          <a:p>
            <a:pPr lvl="1"/>
            <a:r>
              <a:rPr lang="en-US" dirty="0"/>
              <a:t>Tend to predict better</a:t>
            </a:r>
          </a:p>
          <a:p>
            <a:pPr lvl="2"/>
            <a:r>
              <a:rPr lang="en-US" dirty="0"/>
              <a:t>In fact RF are some of the best performing models out there</a:t>
            </a:r>
          </a:p>
          <a:p>
            <a:pPr lvl="1"/>
            <a:r>
              <a:rPr lang="en-US" dirty="0"/>
              <a:t>More robust to outliers</a:t>
            </a:r>
          </a:p>
          <a:p>
            <a:pPr lvl="1"/>
            <a:r>
              <a:rPr lang="en-US" dirty="0"/>
              <a:t>Smoother decision surface</a:t>
            </a:r>
          </a:p>
          <a:p>
            <a:pPr lvl="1"/>
            <a:endParaRPr lang="en-US" dirty="0"/>
          </a:p>
          <a:p>
            <a:r>
              <a:rPr lang="en-US" dirty="0"/>
              <a:t>BUT</a:t>
            </a:r>
          </a:p>
          <a:p>
            <a:pPr lvl="1"/>
            <a:r>
              <a:rPr lang="en-US" dirty="0"/>
              <a:t>Don’t have the nice interpretation of trees</a:t>
            </a:r>
          </a:p>
          <a:p>
            <a:pPr lvl="2"/>
            <a:r>
              <a:rPr lang="en-US" dirty="0"/>
              <a:t>Although RF classifiers do output </a:t>
            </a:r>
            <a:r>
              <a:rPr lang="en-US" dirty="0" err="1">
                <a:latin typeface="Consolas" panose="020B0609020204030204" pitchFamily="49" charset="0"/>
                <a:cs typeface="Consolas" panose="020B0609020204030204" pitchFamily="49" charset="0"/>
              </a:rPr>
              <a:t>feature_importances</a:t>
            </a:r>
            <a:r>
              <a:rPr lang="en-US" dirty="0">
                <a:latin typeface="Consolas" panose="020B0609020204030204" pitchFamily="49" charset="0"/>
                <a:cs typeface="Consolas" panose="020B0609020204030204" pitchFamily="49" charset="0"/>
              </a:rPr>
              <a:t>_</a:t>
            </a:r>
          </a:p>
          <a:p>
            <a:pPr lvl="1"/>
            <a:r>
              <a:rPr lang="en-US" dirty="0"/>
              <a:t>Can be computationally intensive</a:t>
            </a:r>
          </a:p>
          <a:p>
            <a:pPr lvl="1"/>
            <a:r>
              <a:rPr lang="en-US" dirty="0"/>
              <a:t>Have many parameters to optimize</a:t>
            </a:r>
          </a:p>
          <a:p>
            <a:pPr lvl="1"/>
            <a:endParaRPr lang="en-US" dirty="0"/>
          </a:p>
        </p:txBody>
      </p:sp>
      <p:sp>
        <p:nvSpPr>
          <p:cNvPr id="4" name="Slide Number Placeholder 3">
            <a:extLst>
              <a:ext uri="{FF2B5EF4-FFF2-40B4-BE49-F238E27FC236}">
                <a16:creationId xmlns:a16="http://schemas.microsoft.com/office/drawing/2014/main" id="{556B2673-918D-00F6-1DC0-39E55DE34DBB}"/>
              </a:ext>
            </a:extLst>
          </p:cNvPr>
          <p:cNvSpPr>
            <a:spLocks noGrp="1"/>
          </p:cNvSpPr>
          <p:nvPr>
            <p:ph type="sldNum" sz="quarter" idx="10"/>
          </p:nvPr>
        </p:nvSpPr>
        <p:spPr/>
        <p:txBody>
          <a:bodyPr/>
          <a:lstStyle/>
          <a:p>
            <a:fld id="{ABBEE3BA-F264-1746-880E-39AD601DF2B1}" type="slidenum">
              <a:rPr lang="en-US" smtClean="0"/>
              <a:t>47</a:t>
            </a:fld>
            <a:endParaRPr lang="en-US"/>
          </a:p>
        </p:txBody>
      </p:sp>
      <p:sp>
        <p:nvSpPr>
          <p:cNvPr id="5" name="TextBox 4">
            <a:extLst>
              <a:ext uri="{FF2B5EF4-FFF2-40B4-BE49-F238E27FC236}">
                <a16:creationId xmlns:a16="http://schemas.microsoft.com/office/drawing/2014/main" id="{4F41D96B-A5CE-3921-1009-8F0981978B66}"/>
              </a:ext>
            </a:extLst>
          </p:cNvPr>
          <p:cNvSpPr txBox="1"/>
          <p:nvPr/>
        </p:nvSpPr>
        <p:spPr>
          <a:xfrm>
            <a:off x="2766060" y="5029200"/>
            <a:ext cx="2990819" cy="338554"/>
          </a:xfrm>
          <a:prstGeom prst="rect">
            <a:avLst/>
          </a:prstGeom>
          <a:solidFill>
            <a:schemeClr val="accent5"/>
          </a:solidFill>
        </p:spPr>
        <p:txBody>
          <a:bodyPr wrap="none" rtlCol="0">
            <a:spAutoFit/>
          </a:bodyPr>
          <a:lstStyle/>
          <a:p>
            <a:pPr marL="0" indent="0" algn="l">
              <a:buNone/>
            </a:pPr>
            <a:r>
              <a:rPr lang="en-US" sz="1600" dirty="0" err="1">
                <a:latin typeface="Tahoma" panose="020B0604030504040204" pitchFamily="34" charset="0"/>
                <a:ea typeface="Tahoma" panose="020B0604030504040204" pitchFamily="34" charset="0"/>
                <a:cs typeface="Tahoma" panose="020B0604030504040204" pitchFamily="34" charset="0"/>
              </a:rPr>
              <a:t>sklearn.RandomForestClassifier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97ADE8F8-5D6A-71D4-2AD8-BA0485DE9E0A}"/>
              </a:ext>
            </a:extLst>
          </p:cNvPr>
          <p:cNvSpPr txBox="1"/>
          <p:nvPr/>
        </p:nvSpPr>
        <p:spPr>
          <a:xfrm>
            <a:off x="1809962" y="5928140"/>
            <a:ext cx="5524076" cy="307777"/>
          </a:xfrm>
          <a:prstGeom prst="rect">
            <a:avLst/>
          </a:prstGeom>
          <a:solidFill>
            <a:schemeClr val="accent5"/>
          </a:solidFill>
        </p:spPr>
        <p:txBody>
          <a:bodyPr wrap="non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Some good code examples in </a:t>
            </a:r>
            <a:r>
              <a:rPr lang="en-US" sz="1400" dirty="0" err="1">
                <a:latin typeface="Tahoma" panose="020B0604030504040204" pitchFamily="34" charset="0"/>
                <a:ea typeface="Tahoma" panose="020B0604030504040204" pitchFamily="34" charset="0"/>
                <a:cs typeface="Tahoma" panose="020B0604030504040204" pitchFamily="34" charset="0"/>
              </a:rPr>
              <a:t>Shmueli</a:t>
            </a:r>
            <a:r>
              <a:rPr lang="en-US" sz="1400" dirty="0">
                <a:latin typeface="Tahoma" panose="020B0604030504040204" pitchFamily="34" charset="0"/>
                <a:ea typeface="Tahoma" panose="020B0604030504040204" pitchFamily="34" charset="0"/>
                <a:cs typeface="Tahoma" panose="020B0604030504040204" pitchFamily="34" charset="0"/>
              </a:rPr>
              <a:t> 9.8 (RF) and 13.1 (Boosting)</a:t>
            </a:r>
          </a:p>
        </p:txBody>
      </p:sp>
    </p:spTree>
    <p:extLst>
      <p:ext uri="{BB962C8B-B14F-4D97-AF65-F5344CB8AC3E}">
        <p14:creationId xmlns:p14="http://schemas.microsoft.com/office/powerpoint/2010/main" val="2144596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F882-C5F5-C06C-F581-3B6AB5C786E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C7081F4-3343-88EE-EBC6-0BEF517EA1AE}"/>
              </a:ext>
            </a:extLst>
          </p:cNvPr>
          <p:cNvSpPr>
            <a:spLocks noGrp="1"/>
          </p:cNvSpPr>
          <p:nvPr>
            <p:ph idx="1"/>
          </p:nvPr>
        </p:nvSpPr>
        <p:spPr/>
        <p:txBody>
          <a:bodyPr/>
          <a:lstStyle/>
          <a:p>
            <a:r>
              <a:rPr lang="en-US" dirty="0"/>
              <a:t>Recommender Systems</a:t>
            </a:r>
          </a:p>
          <a:p>
            <a:pPr lvl="1"/>
            <a:r>
              <a:rPr lang="en-US" dirty="0"/>
              <a:t>3 main methods</a:t>
            </a:r>
          </a:p>
          <a:p>
            <a:pPr lvl="1"/>
            <a:r>
              <a:rPr lang="en-US" dirty="0"/>
              <a:t>Content Based</a:t>
            </a:r>
          </a:p>
          <a:p>
            <a:pPr lvl="1"/>
            <a:r>
              <a:rPr lang="en-US" dirty="0"/>
              <a:t>Similarities</a:t>
            </a:r>
          </a:p>
          <a:p>
            <a:pPr lvl="1"/>
            <a:r>
              <a:rPr lang="en-US" dirty="0"/>
              <a:t>Matrix Decomposition</a:t>
            </a:r>
          </a:p>
          <a:p>
            <a:r>
              <a:rPr lang="en-US" dirty="0"/>
              <a:t>Netflix Prize</a:t>
            </a:r>
          </a:p>
          <a:p>
            <a:pPr lvl="1"/>
            <a:r>
              <a:rPr lang="en-US" dirty="0"/>
              <a:t>Showcased the value of ensembles</a:t>
            </a:r>
          </a:p>
          <a:p>
            <a:r>
              <a:rPr lang="en-US" dirty="0"/>
              <a:t>Ensemble models</a:t>
            </a:r>
          </a:p>
          <a:p>
            <a:pPr lvl="1"/>
            <a:r>
              <a:rPr lang="en-US" dirty="0"/>
              <a:t>Proven to do better than individual models</a:t>
            </a:r>
          </a:p>
          <a:p>
            <a:pPr lvl="2"/>
            <a:r>
              <a:rPr lang="en-US" dirty="0"/>
              <a:t>If independent, uncorrelated!</a:t>
            </a:r>
          </a:p>
          <a:p>
            <a:pPr lvl="1"/>
            <a:r>
              <a:rPr lang="en-US" dirty="0"/>
              <a:t>Boosting, random forests can be very effective</a:t>
            </a:r>
          </a:p>
          <a:p>
            <a:pPr lvl="1"/>
            <a:endParaRPr lang="en-US" dirty="0"/>
          </a:p>
        </p:txBody>
      </p:sp>
      <p:sp>
        <p:nvSpPr>
          <p:cNvPr id="4" name="Slide Number Placeholder 3">
            <a:extLst>
              <a:ext uri="{FF2B5EF4-FFF2-40B4-BE49-F238E27FC236}">
                <a16:creationId xmlns:a16="http://schemas.microsoft.com/office/drawing/2014/main" id="{1754E33F-FBAD-4B54-C9F5-8A1C9B92B3CD}"/>
              </a:ext>
            </a:extLst>
          </p:cNvPr>
          <p:cNvSpPr>
            <a:spLocks noGrp="1"/>
          </p:cNvSpPr>
          <p:nvPr>
            <p:ph type="sldNum" sz="quarter" idx="10"/>
          </p:nvPr>
        </p:nvSpPr>
        <p:spPr/>
        <p:txBody>
          <a:bodyPr/>
          <a:lstStyle/>
          <a:p>
            <a:fld id="{ABBEE3BA-F264-1746-880E-39AD601DF2B1}" type="slidenum">
              <a:rPr lang="en-US" smtClean="0"/>
              <a:t>48</a:t>
            </a:fld>
            <a:endParaRPr lang="en-US"/>
          </a:p>
        </p:txBody>
      </p:sp>
    </p:spTree>
    <p:extLst>
      <p:ext uri="{BB962C8B-B14F-4D97-AF65-F5344CB8AC3E}">
        <p14:creationId xmlns:p14="http://schemas.microsoft.com/office/powerpoint/2010/main" val="3508362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F93DA-3CE6-1683-42F9-9B0427AF96E1}"/>
              </a:ext>
            </a:extLst>
          </p:cNvPr>
          <p:cNvSpPr>
            <a:spLocks noGrp="1"/>
          </p:cNvSpPr>
          <p:nvPr>
            <p:ph type="title"/>
          </p:nvPr>
        </p:nvSpPr>
        <p:spPr/>
        <p:txBody>
          <a:bodyPr/>
          <a:lstStyle/>
          <a:p>
            <a:r>
              <a:rPr lang="en-US" dirty="0"/>
              <a:t>A good recommendation</a:t>
            </a:r>
          </a:p>
        </p:txBody>
      </p:sp>
      <p:sp>
        <p:nvSpPr>
          <p:cNvPr id="3" name="Content Placeholder 2">
            <a:extLst>
              <a:ext uri="{FF2B5EF4-FFF2-40B4-BE49-F238E27FC236}">
                <a16:creationId xmlns:a16="http://schemas.microsoft.com/office/drawing/2014/main" id="{1F324A19-7873-2129-459A-29D11152C3EB}"/>
              </a:ext>
            </a:extLst>
          </p:cNvPr>
          <p:cNvSpPr>
            <a:spLocks noGrp="1"/>
          </p:cNvSpPr>
          <p:nvPr>
            <p:ph idx="1"/>
          </p:nvPr>
        </p:nvSpPr>
        <p:spPr/>
        <p:txBody>
          <a:bodyPr/>
          <a:lstStyle/>
          <a:p>
            <a:r>
              <a:rPr lang="en-US" dirty="0"/>
              <a:t>Is accurate</a:t>
            </a:r>
          </a:p>
          <a:p>
            <a:r>
              <a:rPr lang="en-US" dirty="0"/>
              <a:t>Is personalized</a:t>
            </a:r>
          </a:p>
          <a:p>
            <a:r>
              <a:rPr lang="en-US" dirty="0"/>
              <a:t>Is exploratory</a:t>
            </a:r>
          </a:p>
          <a:p>
            <a:pPr lvl="1"/>
            <a:r>
              <a:rPr lang="en-US" dirty="0"/>
              <a:t>Explore vs. exploit</a:t>
            </a:r>
          </a:p>
          <a:p>
            <a:pPr lvl="1"/>
            <a:r>
              <a:rPr lang="en-US" dirty="0"/>
              <a:t>New discoveries are the largest satisfier </a:t>
            </a:r>
          </a:p>
          <a:p>
            <a:r>
              <a:rPr lang="en-US" dirty="0"/>
              <a:t>Is diverse</a:t>
            </a:r>
          </a:p>
          <a:p>
            <a:pPr lvl="1"/>
            <a:r>
              <a:rPr lang="en-US" dirty="0"/>
              <a:t>Not the same thing every time (inject randomness?) </a:t>
            </a:r>
          </a:p>
          <a:p>
            <a:r>
              <a:rPr lang="en-US" dirty="0"/>
              <a:t>Learns from data</a:t>
            </a:r>
          </a:p>
        </p:txBody>
      </p:sp>
      <p:sp>
        <p:nvSpPr>
          <p:cNvPr id="4" name="Slide Number Placeholder 3">
            <a:extLst>
              <a:ext uri="{FF2B5EF4-FFF2-40B4-BE49-F238E27FC236}">
                <a16:creationId xmlns:a16="http://schemas.microsoft.com/office/drawing/2014/main" id="{76539011-C240-0ACD-B432-D020AF325971}"/>
              </a:ext>
            </a:extLst>
          </p:cNvPr>
          <p:cNvSpPr>
            <a:spLocks noGrp="1"/>
          </p:cNvSpPr>
          <p:nvPr>
            <p:ph type="sldNum" sz="quarter" idx="10"/>
          </p:nvPr>
        </p:nvSpPr>
        <p:spPr/>
        <p:txBody>
          <a:bodyPr/>
          <a:lstStyle/>
          <a:p>
            <a:fld id="{ABBEE3BA-F264-1746-880E-39AD601DF2B1}" type="slidenum">
              <a:rPr lang="en-US" smtClean="0"/>
              <a:t>5</a:t>
            </a:fld>
            <a:endParaRPr lang="en-US"/>
          </a:p>
        </p:txBody>
      </p:sp>
      <p:pic>
        <p:nvPicPr>
          <p:cNvPr id="5" name="Picture 4" descr="A group of books on a white background&#10;&#10;Description automatically generated">
            <a:extLst>
              <a:ext uri="{FF2B5EF4-FFF2-40B4-BE49-F238E27FC236}">
                <a16:creationId xmlns:a16="http://schemas.microsoft.com/office/drawing/2014/main" id="{65BBCB5D-F544-A70B-90D8-E0CC1CB68BE2}"/>
              </a:ext>
            </a:extLst>
          </p:cNvPr>
          <p:cNvPicPr>
            <a:picLocks noChangeAspect="1"/>
          </p:cNvPicPr>
          <p:nvPr/>
        </p:nvPicPr>
        <p:blipFill>
          <a:blip r:embed="rId2"/>
          <a:stretch>
            <a:fillRect/>
          </a:stretch>
        </p:blipFill>
        <p:spPr>
          <a:xfrm>
            <a:off x="685800" y="4522106"/>
            <a:ext cx="7772400" cy="1518557"/>
          </a:xfrm>
          <a:prstGeom prst="rect">
            <a:avLst/>
          </a:prstGeom>
        </p:spPr>
      </p:pic>
    </p:spTree>
    <p:extLst>
      <p:ext uri="{BB962C8B-B14F-4D97-AF65-F5344CB8AC3E}">
        <p14:creationId xmlns:p14="http://schemas.microsoft.com/office/powerpoint/2010/main" val="412904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62741-4BC4-FD9C-3C0D-63E81EAF71F5}"/>
              </a:ext>
            </a:extLst>
          </p:cNvPr>
          <p:cNvSpPr>
            <a:spLocks noGrp="1"/>
          </p:cNvSpPr>
          <p:nvPr>
            <p:ph type="title"/>
          </p:nvPr>
        </p:nvSpPr>
        <p:spPr/>
        <p:txBody>
          <a:bodyPr/>
          <a:lstStyle/>
          <a:p>
            <a:r>
              <a:rPr lang="en-US" dirty="0"/>
              <a:t>Perils of Recommender Systems</a:t>
            </a:r>
          </a:p>
        </p:txBody>
      </p:sp>
      <p:sp>
        <p:nvSpPr>
          <p:cNvPr id="3" name="Content Placeholder 2">
            <a:extLst>
              <a:ext uri="{FF2B5EF4-FFF2-40B4-BE49-F238E27FC236}">
                <a16:creationId xmlns:a16="http://schemas.microsoft.com/office/drawing/2014/main" id="{5835FA86-D5A4-0D23-D000-78C8F29669D9}"/>
              </a:ext>
            </a:extLst>
          </p:cNvPr>
          <p:cNvSpPr>
            <a:spLocks noGrp="1"/>
          </p:cNvSpPr>
          <p:nvPr>
            <p:ph idx="1"/>
          </p:nvPr>
        </p:nvSpPr>
        <p:spPr>
          <a:xfrm>
            <a:off x="457200" y="930459"/>
            <a:ext cx="6537236" cy="5314766"/>
          </a:xfrm>
        </p:spPr>
        <p:txBody>
          <a:bodyPr/>
          <a:lstStyle/>
          <a:p>
            <a:pPr marL="0" indent="0">
              <a:buNone/>
            </a:pPr>
            <a:r>
              <a:rPr lang="en-US" dirty="0"/>
              <a:t>What are the downsides? </a:t>
            </a:r>
          </a:p>
          <a:p>
            <a:endParaRPr lang="en-US" dirty="0"/>
          </a:p>
          <a:p>
            <a:r>
              <a:rPr lang="en-US" dirty="0"/>
              <a:t>Filter Bubbles</a:t>
            </a:r>
          </a:p>
          <a:p>
            <a:pPr lvl="1"/>
            <a:r>
              <a:rPr lang="en-US" dirty="0"/>
              <a:t>Isolates users in an ideological or cultural bubbles</a:t>
            </a:r>
          </a:p>
          <a:p>
            <a:pPr lvl="1"/>
            <a:r>
              <a:rPr lang="en-US" dirty="0"/>
              <a:t>limits exposure to diverse perspectives and experiences</a:t>
            </a:r>
          </a:p>
          <a:p>
            <a:r>
              <a:rPr lang="en-US" dirty="0"/>
              <a:t>Increased Polarization</a:t>
            </a:r>
          </a:p>
          <a:p>
            <a:pPr lvl="1"/>
            <a:r>
              <a:rPr lang="en-US" dirty="0"/>
              <a:t>Amplifies users' existing beliefs by exposing them to more extreme views (“clickbait”)</a:t>
            </a:r>
          </a:p>
          <a:p>
            <a:r>
              <a:rPr lang="en-US" dirty="0"/>
              <a:t>Data Privacy Concerns</a:t>
            </a:r>
          </a:p>
          <a:p>
            <a:pPr lvl="1"/>
            <a:r>
              <a:rPr lang="en-US" dirty="0"/>
              <a:t>Collection and analysis of personal data for tailoring recommendations raise significant privacy issues. (e.g. searches for “depression”)</a:t>
            </a:r>
          </a:p>
        </p:txBody>
      </p:sp>
      <p:sp>
        <p:nvSpPr>
          <p:cNvPr id="4" name="Slide Number Placeholder 3">
            <a:extLst>
              <a:ext uri="{FF2B5EF4-FFF2-40B4-BE49-F238E27FC236}">
                <a16:creationId xmlns:a16="http://schemas.microsoft.com/office/drawing/2014/main" id="{DC25046E-58F1-7FF8-24FE-0DCCAA9AF4A2}"/>
              </a:ext>
            </a:extLst>
          </p:cNvPr>
          <p:cNvSpPr>
            <a:spLocks noGrp="1"/>
          </p:cNvSpPr>
          <p:nvPr>
            <p:ph type="sldNum" sz="quarter" idx="10"/>
          </p:nvPr>
        </p:nvSpPr>
        <p:spPr/>
        <p:txBody>
          <a:bodyPr/>
          <a:lstStyle/>
          <a:p>
            <a:fld id="{ABBEE3BA-F264-1746-880E-39AD601DF2B1}" type="slidenum">
              <a:rPr lang="en-US" smtClean="0"/>
              <a:t>6</a:t>
            </a:fld>
            <a:endParaRPr lang="en-US"/>
          </a:p>
        </p:txBody>
      </p:sp>
      <p:sp>
        <p:nvSpPr>
          <p:cNvPr id="5" name="TextBox 4">
            <a:extLst>
              <a:ext uri="{FF2B5EF4-FFF2-40B4-BE49-F238E27FC236}">
                <a16:creationId xmlns:a16="http://schemas.microsoft.com/office/drawing/2014/main" id="{CCF0AAF2-98B0-D8B7-BD05-0C4686AAD2FB}"/>
              </a:ext>
            </a:extLst>
          </p:cNvPr>
          <p:cNvSpPr txBox="1"/>
          <p:nvPr/>
        </p:nvSpPr>
        <p:spPr>
          <a:xfrm>
            <a:off x="1387505" y="5811173"/>
            <a:ext cx="6453113" cy="369332"/>
          </a:xfrm>
          <a:prstGeom prst="rect">
            <a:avLst/>
          </a:prstGeom>
          <a:solidFill>
            <a:schemeClr val="accent5"/>
          </a:solidFill>
        </p:spPr>
        <p:txBody>
          <a:bodyPr wrap="none" rtlCol="0">
            <a:spAutoFit/>
          </a:bodyPr>
          <a:lstStyle/>
          <a:p>
            <a:pPr marL="0" indent="0" algn="l">
              <a:buNone/>
            </a:pPr>
            <a:r>
              <a:rPr lang="en-US" sz="1800" dirty="0">
                <a:latin typeface="Tahoma" panose="020B0604030504040204" pitchFamily="34" charset="0"/>
                <a:ea typeface="Tahoma" panose="020B0604030504040204" pitchFamily="34" charset="0"/>
                <a:cs typeface="Tahoma" panose="020B0604030504040204" pitchFamily="34" charset="0"/>
              </a:rPr>
              <a:t>Discussion: how do these concerns align with business goals?</a:t>
            </a:r>
          </a:p>
        </p:txBody>
      </p:sp>
      <p:pic>
        <p:nvPicPr>
          <p:cNvPr id="1028" name="Picture 4" descr="the filter bubble: what the internet is hiding from you">
            <a:extLst>
              <a:ext uri="{FF2B5EF4-FFF2-40B4-BE49-F238E27FC236}">
                <a16:creationId xmlns:a16="http://schemas.microsoft.com/office/drawing/2014/main" id="{F5A065E2-2DB9-870C-88F4-A85114FAF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874" y="1271623"/>
            <a:ext cx="1679575"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77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A05F-264F-FE2D-11A8-85907EEEB1C7}"/>
              </a:ext>
            </a:extLst>
          </p:cNvPr>
          <p:cNvSpPr>
            <a:spLocks noGrp="1"/>
          </p:cNvSpPr>
          <p:nvPr>
            <p:ph type="title"/>
          </p:nvPr>
        </p:nvSpPr>
        <p:spPr/>
        <p:txBody>
          <a:bodyPr/>
          <a:lstStyle/>
          <a:p>
            <a:r>
              <a:rPr lang="en-US" dirty="0"/>
              <a:t>Facebook: Discussion Questions</a:t>
            </a:r>
          </a:p>
        </p:txBody>
      </p:sp>
      <p:sp>
        <p:nvSpPr>
          <p:cNvPr id="3" name="Content Placeholder 2">
            <a:extLst>
              <a:ext uri="{FF2B5EF4-FFF2-40B4-BE49-F238E27FC236}">
                <a16:creationId xmlns:a16="http://schemas.microsoft.com/office/drawing/2014/main" id="{1516B76E-5D96-4DF9-DBE1-D744528A1BC9}"/>
              </a:ext>
            </a:extLst>
          </p:cNvPr>
          <p:cNvSpPr>
            <a:spLocks noGrp="1"/>
          </p:cNvSpPr>
          <p:nvPr>
            <p:ph idx="1"/>
          </p:nvPr>
        </p:nvSpPr>
        <p:spPr>
          <a:xfrm>
            <a:off x="457199" y="1021899"/>
            <a:ext cx="8443913" cy="4814202"/>
          </a:xfrm>
        </p:spPr>
        <p:txBody>
          <a:bodyPr/>
          <a:lstStyle/>
          <a:p>
            <a:pPr>
              <a:buFont typeface="Arial" panose="020B0604020202020204" pitchFamily="34" charset="0"/>
              <a:buChar char="•"/>
            </a:pPr>
            <a:r>
              <a:rPr lang="en-US" dirty="0"/>
              <a:t>Do social networks influence user opinions simply by what content they recommend (political or otherwise) </a:t>
            </a:r>
          </a:p>
          <a:p>
            <a:pPr>
              <a:buFont typeface="Arial" panose="020B0604020202020204" pitchFamily="34" charset="0"/>
              <a:buChar char="•"/>
            </a:pPr>
            <a:r>
              <a:rPr lang="en-US" dirty="0">
                <a:solidFill>
                  <a:srgbClr val="374151"/>
                </a:solidFill>
              </a:rPr>
              <a:t>W</a:t>
            </a:r>
            <a:r>
              <a:rPr lang="en-US" dirty="0">
                <a:solidFill>
                  <a:srgbClr val="374151"/>
                </a:solidFill>
                <a:effectLst/>
              </a:rPr>
              <a:t>hat are the business implications of filter bubbles on Facebook specifically?  risks? benefits? </a:t>
            </a:r>
            <a:endParaRPr lang="en-US" dirty="0"/>
          </a:p>
          <a:p>
            <a:pPr>
              <a:buFont typeface="Arial" panose="020B0604020202020204" pitchFamily="34" charset="0"/>
              <a:buChar char="•"/>
            </a:pPr>
            <a:r>
              <a:rPr lang="en-US" dirty="0">
                <a:solidFill>
                  <a:srgbClr val="374151"/>
                </a:solidFill>
                <a:effectLst/>
              </a:rPr>
              <a:t>Do firms have an </a:t>
            </a:r>
            <a:r>
              <a:rPr lang="en-US" b="1" dirty="0">
                <a:solidFill>
                  <a:srgbClr val="374151"/>
                </a:solidFill>
                <a:effectLst/>
              </a:rPr>
              <a:t>ethical </a:t>
            </a:r>
            <a:r>
              <a:rPr lang="en-US" dirty="0">
                <a:solidFill>
                  <a:srgbClr val="374151"/>
                </a:solidFill>
                <a:effectLst/>
              </a:rPr>
              <a:t>obligation to diversify recommender systems</a:t>
            </a:r>
            <a:endParaRPr lang="en-US" dirty="0"/>
          </a:p>
          <a:p>
            <a:pPr>
              <a:buFont typeface="Arial" panose="020B0604020202020204" pitchFamily="34" charset="0"/>
              <a:buChar char="•"/>
            </a:pPr>
            <a:r>
              <a:rPr lang="en-US" dirty="0">
                <a:solidFill>
                  <a:srgbClr val="374151"/>
                </a:solidFill>
                <a:effectLst/>
              </a:rPr>
              <a:t>What actions can they take, and how might they evaluate these actions? </a:t>
            </a:r>
            <a:endParaRPr lang="en-US" dirty="0"/>
          </a:p>
          <a:p>
            <a:pPr>
              <a:buFont typeface="Arial" panose="020B0604020202020204" pitchFamily="34" charset="0"/>
              <a:buChar char="•"/>
            </a:pPr>
            <a:r>
              <a:rPr lang="en-US" dirty="0">
                <a:solidFill>
                  <a:srgbClr val="374151"/>
                </a:solidFill>
                <a:effectLst/>
              </a:rPr>
              <a:t>Is this a market issue, or do we need regulation? </a:t>
            </a:r>
            <a:endParaRPr lang="en-US" dirty="0"/>
          </a:p>
          <a:p>
            <a:pPr>
              <a:buFont typeface="Arial" panose="020B0604020202020204" pitchFamily="34" charset="0"/>
              <a:buChar char="•"/>
            </a:pPr>
            <a:r>
              <a:rPr lang="en-US" dirty="0">
                <a:solidFill>
                  <a:srgbClr val="374151"/>
                </a:solidFill>
                <a:effectLst/>
              </a:rPr>
              <a:t>Make </a:t>
            </a:r>
            <a:r>
              <a:rPr lang="en-US" dirty="0">
                <a:solidFill>
                  <a:srgbClr val="374151"/>
                </a:solidFill>
              </a:rPr>
              <a:t>a recommendation (1-10) to Facebook:</a:t>
            </a:r>
          </a:p>
          <a:p>
            <a:pPr lvl="1">
              <a:buFont typeface="Arial" panose="020B0604020202020204" pitchFamily="34" charset="0"/>
              <a:buChar char="•"/>
            </a:pPr>
            <a:r>
              <a:rPr lang="en-US" dirty="0">
                <a:solidFill>
                  <a:srgbClr val="374151"/>
                </a:solidFill>
                <a:effectLst/>
              </a:rPr>
              <a:t>1 = fully algorithmic click-driven model</a:t>
            </a:r>
          </a:p>
          <a:p>
            <a:pPr lvl="1">
              <a:buFont typeface="Arial" panose="020B0604020202020204" pitchFamily="34" charset="0"/>
              <a:buChar char="•"/>
            </a:pPr>
            <a:r>
              <a:rPr lang="en-US" dirty="0">
                <a:solidFill>
                  <a:srgbClr val="374151"/>
                </a:solidFill>
              </a:rPr>
              <a:t>10 = forced integration of diverse viewpoints </a:t>
            </a:r>
          </a:p>
          <a:p>
            <a:pPr>
              <a:buFont typeface="Arial" panose="020B0604020202020204" pitchFamily="34" charset="0"/>
              <a:buChar char="•"/>
            </a:pPr>
            <a:r>
              <a:rPr lang="en-US" dirty="0">
                <a:solidFill>
                  <a:srgbClr val="374151"/>
                </a:solidFill>
                <a:effectLst/>
              </a:rPr>
              <a:t>Can you think of other businesses might be concerned about the impacts of recommender systems and filter bubbles? </a:t>
            </a:r>
            <a:endParaRPr lang="en-US" dirty="0"/>
          </a:p>
          <a:p>
            <a:endParaRPr lang="en-US" dirty="0"/>
          </a:p>
        </p:txBody>
      </p:sp>
      <p:sp>
        <p:nvSpPr>
          <p:cNvPr id="4" name="Slide Number Placeholder 3">
            <a:extLst>
              <a:ext uri="{FF2B5EF4-FFF2-40B4-BE49-F238E27FC236}">
                <a16:creationId xmlns:a16="http://schemas.microsoft.com/office/drawing/2014/main" id="{6C8847FE-043A-ADE9-8498-AE83F459F848}"/>
              </a:ext>
            </a:extLst>
          </p:cNvPr>
          <p:cNvSpPr>
            <a:spLocks noGrp="1"/>
          </p:cNvSpPr>
          <p:nvPr>
            <p:ph type="sldNum" sz="quarter" idx="10"/>
          </p:nvPr>
        </p:nvSpPr>
        <p:spPr/>
        <p:txBody>
          <a:bodyPr/>
          <a:lstStyle/>
          <a:p>
            <a:fld id="{ABBEE3BA-F264-1746-880E-39AD601DF2B1}" type="slidenum">
              <a:rPr lang="en-US" smtClean="0"/>
              <a:t>7</a:t>
            </a:fld>
            <a:endParaRPr lang="en-US"/>
          </a:p>
        </p:txBody>
      </p:sp>
    </p:spTree>
    <p:extLst>
      <p:ext uri="{BB962C8B-B14F-4D97-AF65-F5344CB8AC3E}">
        <p14:creationId xmlns:p14="http://schemas.microsoft.com/office/powerpoint/2010/main" val="171294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7E4CEC-7BA3-D4F5-37B8-0CAEA738C1E5}"/>
              </a:ext>
            </a:extLst>
          </p:cNvPr>
          <p:cNvSpPr>
            <a:spLocks noGrp="1"/>
          </p:cNvSpPr>
          <p:nvPr>
            <p:ph type="sldNum" sz="quarter" idx="12"/>
          </p:nvPr>
        </p:nvSpPr>
        <p:spPr/>
        <p:txBody>
          <a:bodyPr/>
          <a:lstStyle/>
          <a:p>
            <a:fld id="{ABBEE3BA-F264-1746-880E-39AD601DF2B1}" type="slidenum">
              <a:rPr lang="en-US" smtClean="0"/>
              <a:t>8</a:t>
            </a:fld>
            <a:endParaRPr lang="en-US"/>
          </a:p>
        </p:txBody>
      </p:sp>
      <p:sp>
        <p:nvSpPr>
          <p:cNvPr id="3" name="Text Placeholder 2">
            <a:extLst>
              <a:ext uri="{FF2B5EF4-FFF2-40B4-BE49-F238E27FC236}">
                <a16:creationId xmlns:a16="http://schemas.microsoft.com/office/drawing/2014/main" id="{16F975E4-924E-569E-0944-5B29AA51BC1E}"/>
              </a:ext>
            </a:extLst>
          </p:cNvPr>
          <p:cNvSpPr>
            <a:spLocks noGrp="1"/>
          </p:cNvSpPr>
          <p:nvPr>
            <p:ph type="body" sz="quarter" idx="13"/>
          </p:nvPr>
        </p:nvSpPr>
        <p:spPr>
          <a:xfrm>
            <a:off x="606356" y="1769441"/>
            <a:ext cx="7696985" cy="914400"/>
          </a:xfrm>
        </p:spPr>
        <p:txBody>
          <a:bodyPr/>
          <a:lstStyle/>
          <a:p>
            <a:r>
              <a:rPr lang="en-US" dirty="0"/>
              <a:t>Models for Recommender Systems</a:t>
            </a:r>
          </a:p>
        </p:txBody>
      </p:sp>
    </p:spTree>
    <p:extLst>
      <p:ext uri="{BB962C8B-B14F-4D97-AF65-F5344CB8AC3E}">
        <p14:creationId xmlns:p14="http://schemas.microsoft.com/office/powerpoint/2010/main" val="4040280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1B57-F8FE-8EE9-C6BA-643DB0F64E44}"/>
              </a:ext>
            </a:extLst>
          </p:cNvPr>
          <p:cNvSpPr>
            <a:spLocks noGrp="1"/>
          </p:cNvSpPr>
          <p:nvPr>
            <p:ph type="title"/>
          </p:nvPr>
        </p:nvSpPr>
        <p:spPr/>
        <p:txBody>
          <a:bodyPr/>
          <a:lstStyle/>
          <a:p>
            <a:r>
              <a:rPr lang="en-US" dirty="0"/>
              <a:t>Models for Recommender Systems</a:t>
            </a:r>
          </a:p>
        </p:txBody>
      </p:sp>
      <p:sp>
        <p:nvSpPr>
          <p:cNvPr id="3" name="Content Placeholder 2">
            <a:extLst>
              <a:ext uri="{FF2B5EF4-FFF2-40B4-BE49-F238E27FC236}">
                <a16:creationId xmlns:a16="http://schemas.microsoft.com/office/drawing/2014/main" id="{EB596AE1-67FD-1B3B-2F14-2FE99C59FA21}"/>
              </a:ext>
            </a:extLst>
          </p:cNvPr>
          <p:cNvSpPr>
            <a:spLocks noGrp="1"/>
          </p:cNvSpPr>
          <p:nvPr>
            <p:ph idx="1"/>
          </p:nvPr>
        </p:nvSpPr>
        <p:spPr/>
        <p:txBody>
          <a:bodyPr/>
          <a:lstStyle/>
          <a:p>
            <a:r>
              <a:rPr lang="en-US" sz="2400" dirty="0"/>
              <a:t>What makes </a:t>
            </a:r>
            <a:r>
              <a:rPr lang="en-US" sz="2400" dirty="0" err="1"/>
              <a:t>RecSys</a:t>
            </a:r>
            <a:r>
              <a:rPr lang="en-US" sz="2400" dirty="0"/>
              <a:t> different than just a regular classification problem? </a:t>
            </a:r>
          </a:p>
          <a:p>
            <a:pPr lvl="1"/>
            <a:r>
              <a:rPr lang="en-US" sz="2000" dirty="0"/>
              <a:t>Multiclass problem with many classes</a:t>
            </a:r>
          </a:p>
          <a:p>
            <a:pPr lvl="1"/>
            <a:r>
              <a:rPr lang="en-US" sz="2000" dirty="0"/>
              <a:t>Goal is a ranking, not a prediction</a:t>
            </a:r>
          </a:p>
          <a:p>
            <a:pPr lvl="1"/>
            <a:r>
              <a:rPr lang="en-US" sz="2000" dirty="0"/>
              <a:t>Long tail of content</a:t>
            </a:r>
          </a:p>
          <a:p>
            <a:pPr marL="342900" lvl="1" indent="0">
              <a:buNone/>
            </a:pPr>
            <a:endParaRPr lang="en-US" sz="2000" dirty="0"/>
          </a:p>
          <a:p>
            <a:pPr lvl="1"/>
            <a:endParaRPr lang="en-US" sz="2000" dirty="0"/>
          </a:p>
          <a:p>
            <a:r>
              <a:rPr lang="en-US" sz="2400" dirty="0"/>
              <a:t>Three main models that are used, with many variants</a:t>
            </a:r>
          </a:p>
          <a:p>
            <a:pPr lvl="1"/>
            <a:r>
              <a:rPr lang="en-US" sz="2000" dirty="0"/>
              <a:t>Content-based</a:t>
            </a:r>
          </a:p>
          <a:p>
            <a:pPr lvl="1"/>
            <a:r>
              <a:rPr lang="en-US" sz="2000" dirty="0"/>
              <a:t>Similarities (modified </a:t>
            </a:r>
            <a:r>
              <a:rPr lang="en-US" sz="2000" dirty="0" err="1"/>
              <a:t>kNN</a:t>
            </a:r>
            <a:r>
              <a:rPr lang="en-US" sz="2000" dirty="0"/>
              <a:t>)</a:t>
            </a:r>
          </a:p>
          <a:p>
            <a:pPr lvl="1"/>
            <a:r>
              <a:rPr lang="en-US" sz="2000" dirty="0"/>
              <a:t>Matrix Factorization </a:t>
            </a:r>
          </a:p>
        </p:txBody>
      </p:sp>
      <p:sp>
        <p:nvSpPr>
          <p:cNvPr id="4" name="Slide Number Placeholder 3">
            <a:extLst>
              <a:ext uri="{FF2B5EF4-FFF2-40B4-BE49-F238E27FC236}">
                <a16:creationId xmlns:a16="http://schemas.microsoft.com/office/drawing/2014/main" id="{FFCD82E2-A4E1-2385-B1D8-29A16FF7AEFA}"/>
              </a:ext>
            </a:extLst>
          </p:cNvPr>
          <p:cNvSpPr>
            <a:spLocks noGrp="1"/>
          </p:cNvSpPr>
          <p:nvPr>
            <p:ph type="sldNum" sz="quarter" idx="10"/>
          </p:nvPr>
        </p:nvSpPr>
        <p:spPr/>
        <p:txBody>
          <a:bodyPr/>
          <a:lstStyle/>
          <a:p>
            <a:fld id="{ABBEE3BA-F264-1746-880E-39AD601DF2B1}" type="slidenum">
              <a:rPr lang="en-US" smtClean="0"/>
              <a:t>9</a:t>
            </a:fld>
            <a:endParaRPr lang="en-US" dirty="0"/>
          </a:p>
        </p:txBody>
      </p:sp>
      <p:sp>
        <p:nvSpPr>
          <p:cNvPr id="5" name="Right Brace 4">
            <a:extLst>
              <a:ext uri="{FF2B5EF4-FFF2-40B4-BE49-F238E27FC236}">
                <a16:creationId xmlns:a16="http://schemas.microsoft.com/office/drawing/2014/main" id="{3838EAD6-73C6-A9B0-A26E-EED9BCCF36AA}"/>
              </a:ext>
            </a:extLst>
          </p:cNvPr>
          <p:cNvSpPr/>
          <p:nvPr/>
        </p:nvSpPr>
        <p:spPr bwMode="auto">
          <a:xfrm>
            <a:off x="4394412" y="4547125"/>
            <a:ext cx="147484" cy="560438"/>
          </a:xfrm>
          <a:prstGeom prst="rightBrace">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7BEE251D-FBC8-8BE9-F7B7-B755C37C94E4}"/>
              </a:ext>
            </a:extLst>
          </p:cNvPr>
          <p:cNvSpPr txBox="1"/>
          <p:nvPr/>
        </p:nvSpPr>
        <p:spPr>
          <a:xfrm>
            <a:off x="4734046" y="4627289"/>
            <a:ext cx="2581156" cy="400110"/>
          </a:xfrm>
          <a:prstGeom prst="rect">
            <a:avLst/>
          </a:prstGeom>
          <a:solidFill>
            <a:schemeClr val="accent5"/>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Collaborative filtering</a:t>
            </a:r>
          </a:p>
        </p:txBody>
      </p:sp>
    </p:spTree>
    <p:extLst>
      <p:ext uri="{BB962C8B-B14F-4D97-AF65-F5344CB8AC3E}">
        <p14:creationId xmlns:p14="http://schemas.microsoft.com/office/powerpoint/2010/main" val="293356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5" grpId="0" animBg="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7.9|0.1"/>
</p:tagLst>
</file>

<file path=ppt/tags/tag2.xml><?xml version="1.0" encoding="utf-8"?>
<p:tagLst xmlns:a="http://schemas.openxmlformats.org/drawingml/2006/main" xmlns:r="http://schemas.openxmlformats.org/officeDocument/2006/relationships" xmlns:p="http://schemas.openxmlformats.org/presentationml/2006/main">
  <p:tag name="TIMING" val="|73.5"/>
</p:tagLst>
</file>

<file path=ppt/tags/tag3.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1_SBE10">
  <a:themeElements>
    <a:clrScheme name="1_SBE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SBE10">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8E0D30"/>
          </a:buClr>
          <a:buSzTx/>
          <a:buFontTx/>
          <a:buChar char="•"/>
          <a:tabLst/>
          <a:defRPr kumimoji="0" sz="3200" b="0" i="0" u="none" strike="noStrike" cap="none" normalizeH="0" baseline="0">
            <a:ln>
              <a:noFill/>
            </a:ln>
            <a:solidFill>
              <a:schemeClr val="tx1"/>
            </a:solidFill>
            <a:effectLst/>
            <a:latin typeface="Times New Roman" pitchFamily="18" charset="0"/>
            <a:cs typeface="Arial" pitchFamily="34" charset="0"/>
          </a:defRPr>
        </a:defPPr>
      </a:lstStyle>
    </a:spDef>
    <a:lnDef>
      <a:spPr bwMode="auto">
        <a:ln>
          <a:headEnd type="none" w="med" len="med"/>
          <a:tailEnd type="triangle"/>
        </a:ln>
      </a:spPr>
      <a:bodyPr/>
      <a:lstStyle/>
      <a:style>
        <a:lnRef idx="1">
          <a:schemeClr val="accent2"/>
        </a:lnRef>
        <a:fillRef idx="0">
          <a:schemeClr val="accent2"/>
        </a:fillRef>
        <a:effectRef idx="0">
          <a:schemeClr val="accent2"/>
        </a:effectRef>
        <a:fontRef idx="minor">
          <a:schemeClr val="tx1"/>
        </a:fontRef>
      </a:style>
    </a:lnDef>
    <a:txDef>
      <a:spPr>
        <a:noFill/>
      </a:spPr>
      <a:bodyPr wrap="none" rtlCol="0">
        <a:spAutoFit/>
      </a:bodyPr>
      <a:lstStyle>
        <a:defPPr marL="0" indent="0" algn="l">
          <a:buNone/>
          <a:defRPr sz="2000" dirty="0" smtClean="0">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extraClrScheme>
      <a:clrScheme name="1_SBE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BE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BE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BE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BE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BE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BE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BE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BE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BE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BE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BE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TV-style" id="{76D76506-A0BC-8D4F-A42C-BBF50ED27964}" vid="{B20F4F62-1BD5-CD4F-87A9-C146A9A146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CTV-style</Template>
  <TotalTime>18710</TotalTime>
  <Words>3891</Words>
  <Application>Microsoft Macintosh PowerPoint</Application>
  <PresentationFormat>On-screen Show (4:3)</PresentationFormat>
  <Paragraphs>1121</Paragraphs>
  <Slides>48</Slides>
  <Notes>23</Notes>
  <HiddenSlides>7</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48</vt:i4>
      </vt:variant>
    </vt:vector>
  </HeadingPairs>
  <TitlesOfParts>
    <vt:vector size="63" baseType="lpstr">
      <vt:lpstr>ＭＳ Ｐゴシック</vt:lpstr>
      <vt:lpstr>Apple Color Emoji</vt:lpstr>
      <vt:lpstr>Arial</vt:lpstr>
      <vt:lpstr>Calibri</vt:lpstr>
      <vt:lpstr>Consolas</vt:lpstr>
      <vt:lpstr>Lucida Bright</vt:lpstr>
      <vt:lpstr>Söhne</vt:lpstr>
      <vt:lpstr>Tahoma</vt:lpstr>
      <vt:lpstr>Times</vt:lpstr>
      <vt:lpstr>Times New Roman</vt:lpstr>
      <vt:lpstr>Verdana</vt:lpstr>
      <vt:lpstr>1_SBE10</vt:lpstr>
      <vt:lpstr>Equation</vt:lpstr>
      <vt:lpstr>Document</vt:lpstr>
      <vt:lpstr>Worksheet</vt:lpstr>
      <vt:lpstr>Topic 10 – Recommender Systems and Ensembles </vt:lpstr>
      <vt:lpstr>Outline</vt:lpstr>
      <vt:lpstr>PowerPoint Presentation</vt:lpstr>
      <vt:lpstr>Recommender Systems</vt:lpstr>
      <vt:lpstr>A good recommendation</vt:lpstr>
      <vt:lpstr>Perils of Recommender Systems</vt:lpstr>
      <vt:lpstr>Facebook: Discussion Questions</vt:lpstr>
      <vt:lpstr>PowerPoint Presentation</vt:lpstr>
      <vt:lpstr>Models for Recommender Systems</vt:lpstr>
      <vt:lpstr>Data for Recommender Systems</vt:lpstr>
      <vt:lpstr>RecSys 1: Content-based</vt:lpstr>
      <vt:lpstr>RecSys 1: Content-based</vt:lpstr>
      <vt:lpstr>RecSys 2: Similarities</vt:lpstr>
      <vt:lpstr>Similarities:  Nearest Neighbors</vt:lpstr>
      <vt:lpstr>Nearest Neighbors</vt:lpstr>
      <vt:lpstr>Nearest Neighbors</vt:lpstr>
      <vt:lpstr>Nearest Neighbors</vt:lpstr>
      <vt:lpstr>Nearest Neighbors</vt:lpstr>
      <vt:lpstr>Nearest Neighbors</vt:lpstr>
      <vt:lpstr>Nearest Neighbors</vt:lpstr>
      <vt:lpstr>RecSys 3 – Matrix Decomposition</vt:lpstr>
      <vt:lpstr>Explaining Matrix Decomposition</vt:lpstr>
      <vt:lpstr>Matrix Decomposition - SVD</vt:lpstr>
      <vt:lpstr>Matrix Decomposition : Latent Factors</vt:lpstr>
      <vt:lpstr>Netflix Prize – first two latent factors</vt:lpstr>
      <vt:lpstr>Summary - RecSys</vt:lpstr>
      <vt:lpstr>PowerPoint Presentation</vt:lpstr>
      <vt:lpstr>Netflix Prize Intro  </vt:lpstr>
      <vt:lpstr>Data Characteristics</vt:lpstr>
      <vt:lpstr>Data Characteristics</vt:lpstr>
      <vt:lpstr>Netflix Prize : the first year</vt:lpstr>
      <vt:lpstr>So The Drama</vt:lpstr>
      <vt:lpstr>Test Set Results</vt:lpstr>
      <vt:lpstr>Our Approach</vt:lpstr>
      <vt:lpstr>PowerPoint Presentation</vt:lpstr>
      <vt:lpstr>Ensemble Methods</vt:lpstr>
      <vt:lpstr>Ensembles: Motivation</vt:lpstr>
      <vt:lpstr>Ensembles: How they work</vt:lpstr>
      <vt:lpstr>Ensembles: why they work</vt:lpstr>
      <vt:lpstr>PowerPoint Presentation</vt:lpstr>
      <vt:lpstr>Ensembles: use in data science</vt:lpstr>
      <vt:lpstr>Ensemble Methods: Boosting</vt:lpstr>
      <vt:lpstr>Boosting: How it works</vt:lpstr>
      <vt:lpstr>Boosting Example</vt:lpstr>
      <vt:lpstr>Boosting Example</vt:lpstr>
      <vt:lpstr>Random forests:</vt:lpstr>
      <vt:lpstr>Random Forests vs Trees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volinsky</dc:creator>
  <cp:lastModifiedBy>chris volinsky</cp:lastModifiedBy>
  <cp:revision>38</cp:revision>
  <dcterms:created xsi:type="dcterms:W3CDTF">2023-07-07T20:20:38Z</dcterms:created>
  <dcterms:modified xsi:type="dcterms:W3CDTF">2024-12-02T14:54:10Z</dcterms:modified>
</cp:coreProperties>
</file>